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Default Extension="tiff" ContentType="image/tiff"/>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411" r:id="rId2"/>
    <p:sldId id="257" r:id="rId3"/>
    <p:sldId id="259" r:id="rId4"/>
    <p:sldId id="283" r:id="rId5"/>
    <p:sldId id="260" r:id="rId6"/>
    <p:sldId id="261" r:id="rId7"/>
    <p:sldId id="262" r:id="rId8"/>
    <p:sldId id="353" r:id="rId9"/>
    <p:sldId id="263" r:id="rId10"/>
    <p:sldId id="265" r:id="rId11"/>
    <p:sldId id="397" r:id="rId12"/>
    <p:sldId id="388" r:id="rId13"/>
    <p:sldId id="396" r:id="rId14"/>
    <p:sldId id="280" r:id="rId15"/>
    <p:sldId id="371" r:id="rId16"/>
    <p:sldId id="370" r:id="rId17"/>
    <p:sldId id="267" r:id="rId18"/>
    <p:sldId id="268" r:id="rId19"/>
    <p:sldId id="269" r:id="rId20"/>
    <p:sldId id="270" r:id="rId21"/>
    <p:sldId id="271" r:id="rId22"/>
    <p:sldId id="272" r:id="rId23"/>
    <p:sldId id="405" r:id="rId24"/>
    <p:sldId id="273" r:id="rId25"/>
    <p:sldId id="274" r:id="rId26"/>
    <p:sldId id="403" r:id="rId27"/>
    <p:sldId id="275" r:id="rId28"/>
    <p:sldId id="404" r:id="rId29"/>
    <p:sldId id="400" r:id="rId30"/>
    <p:sldId id="401" r:id="rId31"/>
    <p:sldId id="402" r:id="rId32"/>
    <p:sldId id="357" r:id="rId33"/>
    <p:sldId id="358" r:id="rId34"/>
    <p:sldId id="349" r:id="rId35"/>
    <p:sldId id="350" r:id="rId36"/>
    <p:sldId id="351" r:id="rId37"/>
    <p:sldId id="352" r:id="rId38"/>
    <p:sldId id="395" r:id="rId39"/>
    <p:sldId id="390" r:id="rId40"/>
    <p:sldId id="391" r:id="rId41"/>
    <p:sldId id="398" r:id="rId42"/>
    <p:sldId id="392" r:id="rId43"/>
    <p:sldId id="393" r:id="rId44"/>
    <p:sldId id="394" r:id="rId45"/>
    <p:sldId id="313" r:id="rId46"/>
    <p:sldId id="308" r:id="rId47"/>
    <p:sldId id="354" r:id="rId48"/>
    <p:sldId id="314" r:id="rId49"/>
    <p:sldId id="316" r:id="rId50"/>
    <p:sldId id="315" r:id="rId51"/>
    <p:sldId id="317" r:id="rId52"/>
    <p:sldId id="318" r:id="rId53"/>
    <p:sldId id="319" r:id="rId54"/>
    <p:sldId id="320" r:id="rId55"/>
    <p:sldId id="323" r:id="rId56"/>
    <p:sldId id="324" r:id="rId57"/>
    <p:sldId id="325" r:id="rId58"/>
    <p:sldId id="326" r:id="rId59"/>
    <p:sldId id="327" r:id="rId60"/>
    <p:sldId id="328" r:id="rId61"/>
    <p:sldId id="329" r:id="rId62"/>
    <p:sldId id="330" r:id="rId63"/>
    <p:sldId id="332" r:id="rId64"/>
    <p:sldId id="372" r:id="rId65"/>
    <p:sldId id="333" r:id="rId66"/>
    <p:sldId id="334" r:id="rId67"/>
    <p:sldId id="335" r:id="rId68"/>
    <p:sldId id="336" r:id="rId69"/>
    <p:sldId id="345" r:id="rId70"/>
    <p:sldId id="291" r:id="rId71"/>
    <p:sldId id="384" r:id="rId72"/>
    <p:sldId id="368" r:id="rId73"/>
    <p:sldId id="385" r:id="rId74"/>
    <p:sldId id="374" r:id="rId75"/>
    <p:sldId id="383" r:id="rId76"/>
    <p:sldId id="375" r:id="rId77"/>
    <p:sldId id="376" r:id="rId78"/>
    <p:sldId id="377" r:id="rId79"/>
    <p:sldId id="378" r:id="rId80"/>
    <p:sldId id="379" r:id="rId81"/>
    <p:sldId id="380" r:id="rId82"/>
    <p:sldId id="381" r:id="rId83"/>
    <p:sldId id="382" r:id="rId84"/>
    <p:sldId id="292" r:id="rId85"/>
    <p:sldId id="293" r:id="rId86"/>
    <p:sldId id="294" r:id="rId87"/>
    <p:sldId id="295" r:id="rId88"/>
    <p:sldId id="296" r:id="rId89"/>
    <p:sldId id="365" r:id="rId90"/>
    <p:sldId id="373" r:id="rId91"/>
    <p:sldId id="364" r:id="rId92"/>
    <p:sldId id="367" r:id="rId93"/>
    <p:sldId id="366" r:id="rId94"/>
    <p:sldId id="408" r:id="rId95"/>
    <p:sldId id="356" r:id="rId96"/>
    <p:sldId id="410" r:id="rId97"/>
    <p:sldId id="406" r:id="rId98"/>
    <p:sldId id="409" r:id="rId99"/>
    <p:sldId id="277" r:id="rId100"/>
    <p:sldId id="276" r:id="rId101"/>
    <p:sldId id="278" r:id="rId102"/>
    <p:sldId id="279" r:id="rId10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2910" y="-10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AF480762-382B-4F3D-9E01-2E7FCF23B4D2}" type="datetimeFigureOut">
              <a:rPr lang="en-CA" smtClean="0"/>
              <a:pPr/>
              <a:t>25/01/2018</a:t>
            </a:fld>
            <a:endParaRPr lang="en-CA"/>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9A05CC8-08B1-471F-8E8B-68E15913142A}" type="slidenum">
              <a:rPr lang="en-CA" smtClean="0"/>
              <a:pPr/>
              <a:t>‹#›</a:t>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CE93F4F9-C470-41B8-B67E-331CF35A782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12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A9A05CC8-08B1-471F-8E8B-68E15913142A}" type="slidenum">
              <a:rPr lang="en-CA" smtClean="0"/>
              <a:pPr/>
              <a:t>14</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86F0B920-5676-4557-87DA-EF443CB876E0}"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86F0B920-5676-4557-87DA-EF443CB876E0}"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6F0B920-5676-4557-87DA-EF443CB876E0}" type="slidenum">
              <a:rPr lang="en-US" smtClean="0"/>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27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34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1EEC74D6-6B9E-40B3-8E4A-EA66EE1BEB32}" type="slidenum">
              <a:rPr lang="en-CA" smtClean="0"/>
              <a:pPr/>
              <a:t>35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36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A9A05CC8-08B1-471F-8E8B-68E15913142A}" type="slidenum">
              <a:rPr lang="en-CA" smtClean="0"/>
              <a:pPr/>
              <a:t>37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38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40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42</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45</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46</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47</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48</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CE93F4F9-C470-41B8-B67E-331CF35A7824}" type="slidenum">
              <a:rPr lang="en-US" smtClean="0"/>
              <a:pPr/>
              <a:t>49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50</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51</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53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A9A05CC8-08B1-471F-8E8B-68E15913142A}" type="slidenum">
              <a:rPr lang="en-CA" smtClean="0"/>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54</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55</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56</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57</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58</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59</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60</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61</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62</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63</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64</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65</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66</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67</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68</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A9A05CC8-08B1-471F-8E8B-68E15913142A}" type="slidenum">
              <a:rPr lang="en-CA" smtClean="0"/>
              <a:pPr/>
              <a:t>69</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70</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75</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76</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77</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78</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F7E48414-3A5C-426C-A6AB-83807035CABD}" type="slidenum">
              <a:rPr lang="en-CA" smtClean="0"/>
              <a:pPr/>
              <a:t>79</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80</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81</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82</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83</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84</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85</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F7E48414-3A5C-426C-A6AB-83807035CABD}" type="slidenum">
              <a:rPr lang="en-CA" smtClean="0"/>
              <a:pPr/>
              <a:t>86</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87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F7E48414-3A5C-426C-A6AB-83807035CABD}" type="slidenum">
              <a:rPr lang="en-CA" smtClean="0"/>
              <a:pPr/>
              <a:t>88</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1EEC74D6-6B9E-40B3-8E4A-EA66EE1BEB32}" type="slidenum">
              <a:rPr lang="en-CA" smtClean="0"/>
              <a:pPr/>
              <a:t>89</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91</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92</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A9A05CC8-08B1-471F-8E8B-68E15913142A}" type="slidenum">
              <a:rPr lang="en-CA" smtClean="0"/>
              <a:pPr/>
              <a:t>95</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99</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100</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E93F4F9-C470-41B8-B67E-331CF35A7824}" type="slidenum">
              <a:rPr lang="en-US" smtClean="0"/>
              <a:pPr/>
              <a:t>101</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102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a:p>
        </p:txBody>
      </p:sp>
      <p:sp>
        <p:nvSpPr>
          <p:cNvPr id="4" name="Slide Number Placeholder 3"/>
          <p:cNvSpPr>
            <a:spLocks noGrp="1"/>
          </p:cNvSpPr>
          <p:nvPr>
            <p:ph type="sldNum" sz="quarter" idx="10"/>
          </p:nvPr>
        </p:nvSpPr>
        <p:spPr/>
        <p:txBody>
          <a:bodyPr/>
          <a:lstStyle/>
          <a:p>
            <a:fld id="{86F0B920-5676-4557-87DA-EF443CB876E0}"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AC1F8160-5848-438D-9064-1C81FC5CDA21}" type="datetimeFigureOut">
              <a:rPr lang="en-CA" smtClean="0"/>
              <a:pPr/>
              <a:t>25/01/2018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3153A3-1F43-4123-A503-596696066BAC}" type="slidenum">
              <a:rPr lang="en-CA" smtClean="0"/>
              <a:pPr/>
              <a:t>‹#›</a:t>
            </a:fld>
            <a:endParaRPr lang="en-C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AC1F8160-5848-438D-9064-1C81FC5CDA21}" type="datetimeFigureOut">
              <a:rPr lang="en-CA" smtClean="0"/>
              <a:pPr/>
              <a:t>25/01/2018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3153A3-1F43-4123-A503-596696066BAC}"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AC1F8160-5848-438D-9064-1C81FC5CDA21}" type="datetimeFigureOut">
              <a:rPr lang="en-CA" smtClean="0"/>
              <a:pPr/>
              <a:t>25/01/2018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3153A3-1F43-4123-A503-596696066BAC}" type="slidenum">
              <a:rPr lang="en-CA" smtClean="0"/>
              <a:pPr/>
              <a:t>‹#›</a:t>
            </a:fld>
            <a:endParaRPr lang="en-C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6"/>
          <p:cNvSpPr>
            <a:spLocks noGrp="1" noChangeArrowheads="1"/>
          </p:cNvSpPr>
          <p:nvPr>
            <p:ph type="sldNum" sz="quarter" idx="12"/>
          </p:nvPr>
        </p:nvSpPr>
        <p:spPr>
          <a:ln/>
        </p:spPr>
        <p:txBody>
          <a:bodyPr/>
          <a:lstStyle>
            <a:lvl1pPr>
              <a:defRPr/>
            </a:lvl1pPr>
          </a:lstStyle>
          <a:p>
            <a:pPr>
              <a:defRPr/>
            </a:pPr>
            <a:fld id="{CA69DD85-630E-4614-9A92-ED886EB691E7}" type="slidenum">
              <a:rPr lang="en-US" altLang="en-US"/>
              <a:pPr>
                <a:defRPr/>
              </a:pPr>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AC1F8160-5848-438D-9064-1C81FC5CDA21}" type="datetimeFigureOut">
              <a:rPr lang="en-CA" smtClean="0"/>
              <a:pPr/>
              <a:t>25/01/2018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3153A3-1F43-4123-A503-596696066BAC}" type="slidenum">
              <a:rPr lang="en-CA" smtClean="0"/>
              <a:pPr/>
              <a:t>‹#›</a:t>
            </a:fld>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1F8160-5848-438D-9064-1C81FC5CDA21}" type="datetimeFigureOut">
              <a:rPr lang="en-CA" smtClean="0"/>
              <a:pPr/>
              <a:t>25/01/2018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943153A3-1F43-4123-A503-596696066BAC}" type="slidenum">
              <a:rPr lang="en-CA" smtClean="0"/>
              <a:pPr/>
              <a:t>‹#›</a:t>
            </a:fld>
            <a:endParaRPr lang="en-C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AC1F8160-5848-438D-9064-1C81FC5CDA21}" type="datetimeFigureOut">
              <a:rPr lang="en-CA" smtClean="0"/>
              <a:pPr/>
              <a:t>25/01/2018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43153A3-1F43-4123-A503-596696066BAC}" type="slidenum">
              <a:rPr lang="en-CA" smtClean="0"/>
              <a:pPr/>
              <a:t>‹#›</a:t>
            </a:fld>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AC1F8160-5848-438D-9064-1C81FC5CDA21}" type="datetimeFigureOut">
              <a:rPr lang="en-CA" smtClean="0"/>
              <a:pPr/>
              <a:t>25/01/2018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943153A3-1F43-4123-A503-596696066BAC}" type="slidenum">
              <a:rPr lang="en-CA" smtClean="0"/>
              <a:pPr/>
              <a:t>‹#›</a:t>
            </a:fld>
            <a:endParaRPr lang="en-C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AC1F8160-5848-438D-9064-1C81FC5CDA21}" type="datetimeFigureOut">
              <a:rPr lang="en-CA" smtClean="0"/>
              <a:pPr/>
              <a:t>25/01/2018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943153A3-1F43-4123-A503-596696066BAC}"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1F8160-5848-438D-9064-1C81FC5CDA21}" type="datetimeFigureOut">
              <a:rPr lang="en-CA" smtClean="0"/>
              <a:pPr/>
              <a:t>25/01/2018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943153A3-1F43-4123-A503-596696066BAC}"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1F8160-5848-438D-9064-1C81FC5CDA21}" type="datetimeFigureOut">
              <a:rPr lang="en-CA" smtClean="0"/>
              <a:pPr/>
              <a:t>25/01/2018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43153A3-1F43-4123-A503-596696066BAC}" type="slidenum">
              <a:rPr lang="en-CA" smtClean="0"/>
              <a:pPr/>
              <a:t>‹#›</a:t>
            </a:fld>
            <a:endParaRPr lang="en-C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1F8160-5848-438D-9064-1C81FC5CDA21}" type="datetimeFigureOut">
              <a:rPr lang="en-CA" smtClean="0"/>
              <a:pPr/>
              <a:t>25/01/2018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943153A3-1F43-4123-A503-596696066BAC}" type="slidenum">
              <a:rPr lang="en-CA" smtClean="0"/>
              <a:pPr/>
              <a:t>‹#›</a:t>
            </a:fld>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1F8160-5848-438D-9064-1C81FC5CDA21}" type="datetimeFigureOut">
              <a:rPr lang="en-CA" smtClean="0"/>
              <a:pPr/>
              <a:t>25/01/2018</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3153A3-1F43-4123-A503-596696066BAC}"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43.gi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3" Type="http://schemas.openxmlformats.org/officeDocument/2006/relationships/hyperlink" Target="http://www.seismo.ethz.ch/GSHAP/global/"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0.gif"/></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00.jpeg"/></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2.gif"/><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3.jpeg"/></Relationships>
</file>

<file path=ppt/slides/_rels/slide9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jpeg"/></Relationships>
</file>

<file path=ppt/slides/_rels/slide9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6.jpeg"/><Relationship Id="rId5" Type="http://schemas.openxmlformats.org/officeDocument/2006/relationships/hyperlink" Target="http://www.google.ca/url?sa=i&amp;rct=j&amp;q=Vadum+Jacob&amp;source=images&amp;cd=&amp;cad=rja&amp;docid=bdYR2_JeWQ3WXM&amp;tbnid=efKkLtcIsQ262M:&amp;ved=0CAUQjRw&amp;url=http://vadumiacob.huji.ac.il/&amp;ei=YCgqUZHxKqv82gXS_oG4Bw&amp;bvm=bv.42768644,d.b2I&amp;psig=AFQjCNEA-RpBTfqCdKXIX4HHvF0EuRdP5Q&amp;ust=1361803703053686" TargetMode="External"/><Relationship Id="rId4" Type="http://schemas.openxmlformats.org/officeDocument/2006/relationships/image" Target="../media/image125.jpeg"/></Relationships>
</file>

<file path=ppt/slides/_rels/slide99.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0" y="1000108"/>
            <a:ext cx="9144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5786454"/>
            <a:ext cx="9144000" cy="158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6000768"/>
            <a:ext cx="6215074" cy="646331"/>
          </a:xfrm>
          <a:prstGeom prst="rect">
            <a:avLst/>
          </a:prstGeom>
          <a:noFill/>
        </p:spPr>
        <p:txBody>
          <a:bodyPr wrap="square" rtlCol="0">
            <a:spAutoFit/>
          </a:bodyPr>
          <a:lstStyle/>
          <a:p>
            <a:r>
              <a:rPr lang="en-CA" sz="1800" dirty="0" smtClean="0">
                <a:solidFill>
                  <a:schemeClr val="bg1"/>
                </a:solidFill>
                <a:latin typeface="Calibri" pitchFamily="34" charset="0"/>
              </a:rPr>
              <a:t>PROFESSOR  S.G. EVANS, PhD, </a:t>
            </a:r>
            <a:r>
              <a:rPr lang="en-CA" sz="1800" dirty="0" err="1" smtClean="0">
                <a:solidFill>
                  <a:schemeClr val="bg1"/>
                </a:solidFill>
                <a:latin typeface="Calibri" pitchFamily="34" charset="0"/>
              </a:rPr>
              <a:t>PEng</a:t>
            </a:r>
            <a:r>
              <a:rPr lang="en-CA" sz="1800" dirty="0" smtClean="0">
                <a:solidFill>
                  <a:schemeClr val="bg1"/>
                </a:solidFill>
                <a:latin typeface="Calibri" pitchFamily="34" charset="0"/>
              </a:rPr>
              <a:t> (Room 303, Earth Science and Chemistry (ESC) Building)   </a:t>
            </a:r>
            <a:endParaRPr lang="en-CA" sz="1800" dirty="0">
              <a:solidFill>
                <a:schemeClr val="bg1"/>
              </a:solidFill>
              <a:latin typeface="Calibri" pitchFamily="34" charset="0"/>
            </a:endParaRPr>
          </a:p>
        </p:txBody>
      </p:sp>
      <p:sp>
        <p:nvSpPr>
          <p:cNvPr id="10" name="TextBox 9"/>
          <p:cNvSpPr txBox="1"/>
          <p:nvPr/>
        </p:nvSpPr>
        <p:spPr>
          <a:xfrm>
            <a:off x="0" y="332656"/>
            <a:ext cx="9144000" cy="461665"/>
          </a:xfrm>
          <a:prstGeom prst="rect">
            <a:avLst/>
          </a:prstGeom>
          <a:noFill/>
        </p:spPr>
        <p:txBody>
          <a:bodyPr wrap="square" rtlCol="0">
            <a:spAutoFit/>
          </a:bodyPr>
          <a:lstStyle/>
          <a:p>
            <a:r>
              <a:rPr lang="en-CA" sz="2400" b="1" dirty="0" smtClean="0">
                <a:solidFill>
                  <a:schemeClr val="bg1"/>
                </a:solidFill>
                <a:latin typeface="Calibri" pitchFamily="34" charset="0"/>
              </a:rPr>
              <a:t>EARTH 270 – DISASTERS AND NATURAL HAZARDS (v. 2018) </a:t>
            </a:r>
            <a:endParaRPr lang="en-CA" sz="2400" b="1" dirty="0">
              <a:solidFill>
                <a:schemeClr val="bg1"/>
              </a:solidFill>
              <a:latin typeface="Calibri" pitchFamily="34" charset="0"/>
            </a:endParaRPr>
          </a:p>
        </p:txBody>
      </p:sp>
      <p:pic>
        <p:nvPicPr>
          <p:cNvPr id="11" name="Picture 10" descr="logo.png"/>
          <p:cNvPicPr>
            <a:picLocks noChangeAspect="1"/>
          </p:cNvPicPr>
          <p:nvPr/>
        </p:nvPicPr>
        <p:blipFill>
          <a:blip r:embed="rId3" cstate="print"/>
          <a:stretch>
            <a:fillRect/>
          </a:stretch>
        </p:blipFill>
        <p:spPr>
          <a:xfrm>
            <a:off x="6429388" y="6000768"/>
            <a:ext cx="2444557" cy="684476"/>
          </a:xfrm>
          <a:prstGeom prst="rect">
            <a:avLst/>
          </a:prstGeom>
        </p:spPr>
      </p:pic>
      <p:pic>
        <p:nvPicPr>
          <p:cNvPr id="12" name="Picture 2" descr="http://inapcache.boston.com/universal/site_graphics/blogs/bigpicture/quake2/bp21.jpg"/>
          <p:cNvPicPr>
            <a:picLocks noChangeAspect="1" noChangeArrowheads="1"/>
          </p:cNvPicPr>
          <p:nvPr/>
        </p:nvPicPr>
        <p:blipFill>
          <a:blip r:embed="rId4" cstate="print"/>
          <a:srcRect/>
          <a:stretch>
            <a:fillRect/>
          </a:stretch>
        </p:blipFill>
        <p:spPr bwMode="auto">
          <a:xfrm>
            <a:off x="0" y="1124744"/>
            <a:ext cx="7106232" cy="4536504"/>
          </a:xfrm>
          <a:prstGeom prst="rect">
            <a:avLst/>
          </a:prstGeom>
          <a:noFill/>
          <a:ln>
            <a:solidFill>
              <a:schemeClr val="bg1"/>
            </a:solidFill>
          </a:ln>
        </p:spPr>
      </p:pic>
      <p:sp>
        <p:nvSpPr>
          <p:cNvPr id="9" name="Rectangle 8"/>
          <p:cNvSpPr/>
          <p:nvPr/>
        </p:nvSpPr>
        <p:spPr>
          <a:xfrm>
            <a:off x="0" y="5301208"/>
            <a:ext cx="7092280" cy="369332"/>
          </a:xfrm>
          <a:prstGeom prst="rect">
            <a:avLst/>
          </a:prstGeom>
        </p:spPr>
        <p:txBody>
          <a:bodyPr wrap="square">
            <a:spAutoFit/>
          </a:bodyPr>
          <a:lstStyle/>
          <a:p>
            <a:pPr algn="l"/>
            <a:r>
              <a:rPr lang="en-CA" sz="1800" i="1" dirty="0" err="1" smtClean="0">
                <a:solidFill>
                  <a:schemeClr val="bg1"/>
                </a:solidFill>
                <a:latin typeface="Calibri" pitchFamily="34" charset="0"/>
              </a:rPr>
              <a:t>Kensennuma</a:t>
            </a:r>
            <a:r>
              <a:rPr lang="en-CA" sz="1800" i="1" dirty="0" smtClean="0">
                <a:solidFill>
                  <a:schemeClr val="bg1"/>
                </a:solidFill>
                <a:latin typeface="Calibri" pitchFamily="34" charset="0"/>
              </a:rPr>
              <a:t> City, Miyagi Prefecture , Japan, March </a:t>
            </a:r>
            <a:r>
              <a:rPr lang="en-CA" sz="1800" i="1" dirty="0" smtClean="0">
                <a:solidFill>
                  <a:schemeClr val="bg1"/>
                </a:solidFill>
              </a:rPr>
              <a:t>2011 </a:t>
            </a:r>
            <a:endParaRPr lang="en-CA" sz="1800" i="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1138" name="Picture 2" descr="http://www.earth-history.com/Persian/_images/map-persia.gif"/>
          <p:cNvPicPr>
            <a:picLocks noChangeAspect="1" noChangeArrowheads="1"/>
          </p:cNvPicPr>
          <p:nvPr/>
        </p:nvPicPr>
        <p:blipFill>
          <a:blip r:embed="rId3" cstate="print"/>
          <a:srcRect/>
          <a:stretch>
            <a:fillRect/>
          </a:stretch>
        </p:blipFill>
        <p:spPr bwMode="auto">
          <a:xfrm>
            <a:off x="2500266" y="1928802"/>
            <a:ext cx="6643734" cy="3685196"/>
          </a:xfrm>
          <a:prstGeom prst="rect">
            <a:avLst/>
          </a:prstGeom>
          <a:noFill/>
        </p:spPr>
      </p:pic>
      <p:sp>
        <p:nvSpPr>
          <p:cNvPr id="2" name="TextBox 1"/>
          <p:cNvSpPr txBox="1"/>
          <p:nvPr/>
        </p:nvSpPr>
        <p:spPr>
          <a:xfrm>
            <a:off x="4929190" y="285728"/>
            <a:ext cx="4214810" cy="1077218"/>
          </a:xfrm>
          <a:prstGeom prst="rect">
            <a:avLst/>
          </a:prstGeom>
          <a:noFill/>
        </p:spPr>
        <p:txBody>
          <a:bodyPr wrap="square" rtlCol="0">
            <a:spAutoFit/>
          </a:bodyPr>
          <a:lstStyle/>
          <a:p>
            <a:pPr algn="ctr"/>
            <a:r>
              <a:rPr lang="en-CA" sz="3200" b="1" dirty="0" smtClean="0">
                <a:solidFill>
                  <a:schemeClr val="bg1"/>
                </a:solidFill>
                <a:latin typeface="Calibri" pitchFamily="34" charset="0"/>
              </a:rPr>
              <a:t>THE EXAMPLE OF PERSIA (IRAN)</a:t>
            </a:r>
            <a:endParaRPr lang="en-CA" sz="3200" b="1" dirty="0">
              <a:solidFill>
                <a:schemeClr val="bg1"/>
              </a:solidFill>
              <a:latin typeface="Calibri" pitchFamily="34" charset="0"/>
            </a:endParaRPr>
          </a:p>
        </p:txBody>
      </p:sp>
      <p:pic>
        <p:nvPicPr>
          <p:cNvPr id="3" name="Picture 2" descr="SGE_Scan_Book.jpg"/>
          <p:cNvPicPr>
            <a:picLocks noChangeAspect="1"/>
          </p:cNvPicPr>
          <p:nvPr/>
        </p:nvPicPr>
        <p:blipFill>
          <a:blip r:embed="rId4" cstate="print"/>
          <a:stretch>
            <a:fillRect/>
          </a:stretch>
        </p:blipFill>
        <p:spPr>
          <a:xfrm>
            <a:off x="-1" y="0"/>
            <a:ext cx="4940481" cy="6858000"/>
          </a:xfrm>
          <a:prstGeom prst="rect">
            <a:avLst/>
          </a:prstGeom>
        </p:spPr>
      </p:pic>
      <p:sp>
        <p:nvSpPr>
          <p:cNvPr id="5" name="TextBox 4"/>
          <p:cNvSpPr txBox="1"/>
          <p:nvPr/>
        </p:nvSpPr>
        <p:spPr>
          <a:xfrm>
            <a:off x="5214942" y="6000768"/>
            <a:ext cx="3571900" cy="461665"/>
          </a:xfrm>
          <a:prstGeom prst="rect">
            <a:avLst/>
          </a:prstGeom>
          <a:noFill/>
        </p:spPr>
        <p:txBody>
          <a:bodyPr wrap="square" rtlCol="0">
            <a:spAutoFit/>
          </a:bodyPr>
          <a:lstStyle/>
          <a:p>
            <a:r>
              <a:rPr lang="en-CA" b="1" dirty="0" smtClean="0">
                <a:solidFill>
                  <a:schemeClr val="bg1"/>
                </a:solidFill>
                <a:latin typeface="Calibri" pitchFamily="34" charset="0"/>
              </a:rPr>
              <a:t>628 - Present</a:t>
            </a:r>
            <a:endParaRPr lang="en-CA"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25602" name="Picture 5" descr="gshapmap"/>
          <p:cNvPicPr>
            <a:picLocks noChangeAspect="1" noChangeArrowheads="1"/>
          </p:cNvPicPr>
          <p:nvPr/>
        </p:nvPicPr>
        <p:blipFill>
          <a:blip r:embed="rId3" cstate="print"/>
          <a:srcRect/>
          <a:stretch>
            <a:fillRect/>
          </a:stretch>
        </p:blipFill>
        <p:spPr bwMode="auto">
          <a:xfrm>
            <a:off x="0" y="785794"/>
            <a:ext cx="9123363" cy="5262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1986" name="Picture 2" descr="http://www.nationsonline.org/maps/gppd-12in.jpg"/>
          <p:cNvPicPr>
            <a:picLocks noChangeAspect="1" noChangeArrowheads="1"/>
          </p:cNvPicPr>
          <p:nvPr/>
        </p:nvPicPr>
        <p:blipFill>
          <a:blip r:embed="rId3" cstate="print"/>
          <a:srcRect/>
          <a:stretch>
            <a:fillRect/>
          </a:stretch>
        </p:blipFill>
        <p:spPr bwMode="auto">
          <a:xfrm>
            <a:off x="0" y="1571612"/>
            <a:ext cx="9144000" cy="3286148"/>
          </a:xfrm>
          <a:prstGeom prst="rect">
            <a:avLst/>
          </a:prstGeom>
          <a:noFill/>
        </p:spPr>
      </p:pic>
      <p:sp>
        <p:nvSpPr>
          <p:cNvPr id="6" name="TextBox 5"/>
          <p:cNvSpPr txBox="1"/>
          <p:nvPr/>
        </p:nvSpPr>
        <p:spPr>
          <a:xfrm>
            <a:off x="214282" y="5715016"/>
            <a:ext cx="8643998" cy="461665"/>
          </a:xfrm>
          <a:prstGeom prst="rect">
            <a:avLst/>
          </a:prstGeom>
          <a:noFill/>
        </p:spPr>
        <p:txBody>
          <a:bodyPr wrap="square" rtlCol="0">
            <a:spAutoFit/>
          </a:bodyPr>
          <a:lstStyle/>
          <a:p>
            <a:pPr algn="ctr"/>
            <a:r>
              <a:rPr lang="en-CA" b="1" dirty="0" smtClean="0">
                <a:solidFill>
                  <a:schemeClr val="bg1"/>
                </a:solidFill>
              </a:rPr>
              <a:t> </a:t>
            </a:r>
            <a:r>
              <a:rPr lang="en-CA" b="1" dirty="0" smtClean="0">
                <a:solidFill>
                  <a:schemeClr val="bg1"/>
                </a:solidFill>
                <a:latin typeface="+mn-lt"/>
              </a:rPr>
              <a:t>WHERE PEOPLE ARE – WHERE PEOPLE ARE NOT</a:t>
            </a:r>
            <a:endParaRPr lang="en-CA" b="1" dirty="0">
              <a:solidFill>
                <a:schemeClr val="bg1"/>
              </a:solidFill>
              <a:latin typeface="+mn-lt"/>
            </a:endParaRPr>
          </a:p>
        </p:txBody>
      </p:sp>
      <p:sp>
        <p:nvSpPr>
          <p:cNvPr id="7" name="TextBox 6"/>
          <p:cNvSpPr txBox="1"/>
          <p:nvPr/>
        </p:nvSpPr>
        <p:spPr>
          <a:xfrm>
            <a:off x="357158" y="500042"/>
            <a:ext cx="8643998" cy="461665"/>
          </a:xfrm>
          <a:prstGeom prst="rect">
            <a:avLst/>
          </a:prstGeom>
          <a:noFill/>
        </p:spPr>
        <p:txBody>
          <a:bodyPr wrap="square" rtlCol="0">
            <a:spAutoFit/>
          </a:bodyPr>
          <a:lstStyle/>
          <a:p>
            <a:pPr algn="ctr"/>
            <a:r>
              <a:rPr lang="en-CA" b="1" dirty="0" smtClean="0">
                <a:solidFill>
                  <a:schemeClr val="bg1"/>
                </a:solidFill>
                <a:latin typeface="+mn-lt"/>
              </a:rPr>
              <a:t>POPULATION DENSITY OF THE WORLD (persons/sq km)</a:t>
            </a:r>
            <a:endParaRPr lang="en-CA" b="1" dirty="0">
              <a:solidFill>
                <a:schemeClr val="bg1"/>
              </a:solidFill>
              <a:latin typeface="+mn-lt"/>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http://pubs.usgs.gov/dds/dds-29/screens/006sr.jpeg"/>
          <p:cNvPicPr>
            <a:picLocks noChangeAspect="1" noChangeArrowheads="1"/>
          </p:cNvPicPr>
          <p:nvPr/>
        </p:nvPicPr>
        <p:blipFill>
          <a:blip r:embed="rId3" cstate="print"/>
          <a:srcRect/>
          <a:stretch>
            <a:fillRect/>
          </a:stretch>
        </p:blipFill>
        <p:spPr bwMode="auto">
          <a:xfrm>
            <a:off x="0" y="357166"/>
            <a:ext cx="9144000" cy="6119906"/>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186" name="Picture 2" descr="http://photojournal.jpl.nasa.gov/jpeg/PIA12075.jpg"/>
          <p:cNvPicPr>
            <a:picLocks noChangeAspect="1" noChangeArrowheads="1"/>
          </p:cNvPicPr>
          <p:nvPr/>
        </p:nvPicPr>
        <p:blipFill>
          <a:blip r:embed="rId2" cstate="print"/>
          <a:srcRect/>
          <a:stretch>
            <a:fillRect/>
          </a:stretch>
        </p:blipFill>
        <p:spPr bwMode="auto">
          <a:xfrm>
            <a:off x="0" y="0"/>
            <a:ext cx="7477932" cy="6858000"/>
          </a:xfrm>
          <a:prstGeom prst="rect">
            <a:avLst/>
          </a:prstGeom>
          <a:noFill/>
        </p:spPr>
      </p:pic>
      <p:sp>
        <p:nvSpPr>
          <p:cNvPr id="3" name="TextBox 2"/>
          <p:cNvSpPr txBox="1"/>
          <p:nvPr/>
        </p:nvSpPr>
        <p:spPr>
          <a:xfrm>
            <a:off x="7500958" y="417870"/>
            <a:ext cx="1643042" cy="5940088"/>
          </a:xfrm>
          <a:prstGeom prst="rect">
            <a:avLst/>
          </a:prstGeom>
          <a:noFill/>
        </p:spPr>
        <p:txBody>
          <a:bodyPr wrap="square" rtlCol="0">
            <a:spAutoFit/>
          </a:bodyPr>
          <a:lstStyle/>
          <a:p>
            <a:r>
              <a:rPr lang="en-CA" sz="2000" b="1" dirty="0" smtClean="0"/>
              <a:t>TRACE OF SAN ANDREAS FAULT JUST TO WEST OF SAN MATEO, CALIFORNIA; FAULT DEPRESSION IS PARTLY OCCUPIED BY CRYSTAL SPRINGS RESERVOIR [SITE IS JUST TO WEST OF SAN FRANCISCO AIRPORT]</a:t>
            </a:r>
            <a:endParaRPr lang="en-CA" sz="20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19138" name="Picture 2" descr="http://www.corbisimages.com/images/67/1EEF638C-8D9D-48AB-B1DC-382D7DF6D41A/F4131.jpg"/>
          <p:cNvPicPr>
            <a:picLocks noChangeAspect="1" noChangeArrowheads="1"/>
          </p:cNvPicPr>
          <p:nvPr/>
        </p:nvPicPr>
        <p:blipFill>
          <a:blip r:embed="rId3" cstate="print"/>
          <a:srcRect/>
          <a:stretch>
            <a:fillRect/>
          </a:stretch>
        </p:blipFill>
        <p:spPr bwMode="auto">
          <a:xfrm>
            <a:off x="242919" y="0"/>
            <a:ext cx="8901113" cy="6858000"/>
          </a:xfrm>
          <a:prstGeom prst="rect">
            <a:avLst/>
          </a:prstGeom>
          <a:noFill/>
        </p:spPr>
      </p:pic>
      <p:sp>
        <p:nvSpPr>
          <p:cNvPr id="3" name="TextBox 2"/>
          <p:cNvSpPr txBox="1"/>
          <p:nvPr/>
        </p:nvSpPr>
        <p:spPr>
          <a:xfrm>
            <a:off x="0" y="-24"/>
            <a:ext cx="9144000" cy="461665"/>
          </a:xfrm>
          <a:prstGeom prst="rect">
            <a:avLst/>
          </a:prstGeom>
          <a:solidFill>
            <a:schemeClr val="bg1">
              <a:lumMod val="50000"/>
              <a:alpha val="68000"/>
            </a:schemeClr>
          </a:solidFill>
        </p:spPr>
        <p:txBody>
          <a:bodyPr wrap="square" rtlCol="0">
            <a:spAutoFit/>
          </a:bodyPr>
          <a:lstStyle/>
          <a:p>
            <a:pPr algn="ctr"/>
            <a:r>
              <a:rPr lang="en-CA" sz="2400" b="1" dirty="0" smtClean="0">
                <a:solidFill>
                  <a:schemeClr val="bg1"/>
                </a:solidFill>
              </a:rPr>
              <a:t>1906 SAN FRANCISCO EARTHQUAKE (M7.9) ; &gt;3,000 DEATHS</a:t>
            </a:r>
            <a:endParaRPr lang="en-CA" sz="2400" b="1" dirty="0">
              <a:solidFill>
                <a:schemeClr val="bg1"/>
              </a:solidFill>
            </a:endParaRPr>
          </a:p>
        </p:txBody>
      </p:sp>
      <p:pic>
        <p:nvPicPr>
          <p:cNvPr id="4" name="Picture 5"/>
          <p:cNvPicPr>
            <a:picLocks noChangeAspect="1" noChangeArrowheads="1"/>
          </p:cNvPicPr>
          <p:nvPr/>
        </p:nvPicPr>
        <p:blipFill>
          <a:blip r:embed="rId4" cstate="print"/>
          <a:srcRect/>
          <a:stretch>
            <a:fillRect/>
          </a:stretch>
        </p:blipFill>
        <p:spPr bwMode="auto">
          <a:xfrm>
            <a:off x="-32" y="3429000"/>
            <a:ext cx="2975811" cy="3429024"/>
          </a:xfrm>
          <a:prstGeom prst="rect">
            <a:avLst/>
          </a:prstGeom>
          <a:noFill/>
          <a:ln w="9525">
            <a:noFill/>
            <a:miter lim="800000"/>
            <a:headEnd/>
            <a:tailEnd/>
          </a:ln>
          <a:effectLst/>
        </p:spPr>
      </p:pic>
      <p:sp>
        <p:nvSpPr>
          <p:cNvPr id="5" name="Oval 4"/>
          <p:cNvSpPr/>
          <p:nvPr/>
        </p:nvSpPr>
        <p:spPr>
          <a:xfrm>
            <a:off x="1785917" y="5500702"/>
            <a:ext cx="71439"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205826" name="Picture 2"/>
          <p:cNvPicPr>
            <a:picLocks noChangeAspect="1" noChangeArrowheads="1"/>
          </p:cNvPicPr>
          <p:nvPr/>
        </p:nvPicPr>
        <p:blipFill>
          <a:blip r:embed="rId2" cstate="print"/>
          <a:srcRect/>
          <a:stretch>
            <a:fillRect/>
          </a:stretch>
        </p:blipFill>
        <p:spPr bwMode="auto">
          <a:xfrm>
            <a:off x="-1" y="0"/>
            <a:ext cx="5495841" cy="6858000"/>
          </a:xfrm>
          <a:prstGeom prst="rect">
            <a:avLst/>
          </a:prstGeom>
          <a:noFill/>
          <a:ln w="9525">
            <a:noFill/>
            <a:miter lim="800000"/>
            <a:headEnd/>
            <a:tailEnd/>
          </a:ln>
          <a:effectLst/>
        </p:spPr>
      </p:pic>
      <p:pic>
        <p:nvPicPr>
          <p:cNvPr id="205828" name="Picture 4" descr="http://shop.getty.edu/media/images/ss_size1/978-0-89236-983-6.jpg"/>
          <p:cNvPicPr>
            <a:picLocks noChangeAspect="1" noChangeArrowheads="1"/>
          </p:cNvPicPr>
          <p:nvPr/>
        </p:nvPicPr>
        <p:blipFill>
          <a:blip r:embed="rId3" cstate="print"/>
          <a:srcRect/>
          <a:stretch>
            <a:fillRect/>
          </a:stretch>
        </p:blipFill>
        <p:spPr bwMode="auto">
          <a:xfrm>
            <a:off x="5731893" y="2714621"/>
            <a:ext cx="2840635" cy="3214710"/>
          </a:xfrm>
          <a:prstGeom prst="rect">
            <a:avLst/>
          </a:prstGeom>
          <a:noFill/>
        </p:spPr>
      </p:pic>
      <p:sp>
        <p:nvSpPr>
          <p:cNvPr id="7" name="TextBox 6"/>
          <p:cNvSpPr txBox="1"/>
          <p:nvPr/>
        </p:nvSpPr>
        <p:spPr>
          <a:xfrm>
            <a:off x="5643570" y="489876"/>
            <a:ext cx="2928958" cy="1938992"/>
          </a:xfrm>
          <a:prstGeom prst="rect">
            <a:avLst/>
          </a:prstGeom>
          <a:noFill/>
        </p:spPr>
        <p:txBody>
          <a:bodyPr wrap="square" rtlCol="0">
            <a:spAutoFit/>
          </a:bodyPr>
          <a:lstStyle/>
          <a:p>
            <a:r>
              <a:rPr lang="en-CA" sz="2400" b="1" dirty="0" smtClean="0">
                <a:solidFill>
                  <a:schemeClr val="bg1"/>
                </a:solidFill>
              </a:rPr>
              <a:t>SPANISH MISSIONS ESTABLISHED IN CALIFORNIA IN EIGHTEENTH CENTURY </a:t>
            </a:r>
            <a:endParaRPr lang="en-CA" sz="2400" b="1" dirty="0">
              <a:solidFill>
                <a:schemeClr val="bg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Carrizo PlainB.jpg"/>
          <p:cNvPicPr>
            <a:picLocks noChangeAspect="1"/>
          </p:cNvPicPr>
          <p:nvPr/>
        </p:nvPicPr>
        <p:blipFill>
          <a:blip r:embed="rId3" cstate="print"/>
          <a:stretch>
            <a:fillRect/>
          </a:stretch>
        </p:blipFill>
        <p:spPr>
          <a:xfrm>
            <a:off x="0" y="0"/>
            <a:ext cx="4264778" cy="4786322"/>
          </a:xfrm>
          <a:prstGeom prst="rect">
            <a:avLst/>
          </a:prstGeom>
        </p:spPr>
      </p:pic>
      <p:pic>
        <p:nvPicPr>
          <p:cNvPr id="145411" name="Picture 3"/>
          <p:cNvPicPr>
            <a:picLocks noChangeAspect="1" noChangeArrowheads="1"/>
          </p:cNvPicPr>
          <p:nvPr/>
        </p:nvPicPr>
        <p:blipFill>
          <a:blip r:embed="rId4" cstate="print"/>
          <a:srcRect/>
          <a:stretch>
            <a:fillRect/>
          </a:stretch>
        </p:blipFill>
        <p:spPr bwMode="auto">
          <a:xfrm>
            <a:off x="0" y="4457700"/>
            <a:ext cx="4591050" cy="2400300"/>
          </a:xfrm>
          <a:prstGeom prst="rect">
            <a:avLst/>
          </a:prstGeom>
          <a:noFill/>
          <a:ln w="9525">
            <a:noFill/>
            <a:miter lim="800000"/>
            <a:headEnd/>
            <a:tailEnd/>
          </a:ln>
          <a:effectLst/>
        </p:spPr>
      </p:pic>
      <p:sp>
        <p:nvSpPr>
          <p:cNvPr id="2" name="Rectangle 1"/>
          <p:cNvSpPr/>
          <p:nvPr/>
        </p:nvSpPr>
        <p:spPr>
          <a:xfrm>
            <a:off x="4714876" y="4714884"/>
            <a:ext cx="4286280" cy="1815882"/>
          </a:xfrm>
          <a:prstGeom prst="rect">
            <a:avLst/>
          </a:prstGeom>
        </p:spPr>
        <p:txBody>
          <a:bodyPr wrap="square">
            <a:spAutoFit/>
          </a:bodyPr>
          <a:lstStyle/>
          <a:p>
            <a:pPr algn="ctr"/>
            <a:r>
              <a:rPr lang="en-CA" sz="2800" b="1" dirty="0" smtClean="0">
                <a:solidFill>
                  <a:schemeClr val="bg1"/>
                </a:solidFill>
                <a:latin typeface="Calibri" pitchFamily="34" charset="0"/>
              </a:rPr>
              <a:t>INVESTIGATION OF GEOLOGICAL EVIDENCE FOR PREHISTORIC EARTHQUAKE EVENTS</a:t>
            </a:r>
          </a:p>
        </p:txBody>
      </p:sp>
      <p:pic>
        <p:nvPicPr>
          <p:cNvPr id="145410" name="Picture 2" descr="http://geology.gsapubs.org/content/38/9/787/F2.large.jpg"/>
          <p:cNvPicPr>
            <a:picLocks noChangeAspect="1" noChangeArrowheads="1"/>
          </p:cNvPicPr>
          <p:nvPr/>
        </p:nvPicPr>
        <p:blipFill>
          <a:blip r:embed="rId5" cstate="print"/>
          <a:srcRect/>
          <a:stretch>
            <a:fillRect/>
          </a:stretch>
        </p:blipFill>
        <p:spPr bwMode="auto">
          <a:xfrm>
            <a:off x="3613842" y="0"/>
            <a:ext cx="5530158" cy="4429132"/>
          </a:xfrm>
          <a:prstGeom prst="rect">
            <a:avLst/>
          </a:prstGeom>
          <a:noFill/>
        </p:spPr>
      </p:pic>
      <p:sp>
        <p:nvSpPr>
          <p:cNvPr id="5" name="Rectangle 4"/>
          <p:cNvSpPr/>
          <p:nvPr/>
        </p:nvSpPr>
        <p:spPr>
          <a:xfrm>
            <a:off x="1714480" y="4786322"/>
            <a:ext cx="571504" cy="1357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ChangeAspect="1" noChangeArrowheads="1"/>
          </p:cNvPicPr>
          <p:nvPr/>
        </p:nvPicPr>
        <p:blipFill>
          <a:blip r:embed="rId2" cstate="print"/>
          <a:srcRect/>
          <a:stretch>
            <a:fillRect/>
          </a:stretch>
        </p:blipFill>
        <p:spPr bwMode="auto">
          <a:xfrm>
            <a:off x="1214414" y="1428736"/>
            <a:ext cx="6535266" cy="5286412"/>
          </a:xfrm>
          <a:prstGeom prst="rect">
            <a:avLst/>
          </a:prstGeom>
          <a:noFill/>
          <a:ln w="9525">
            <a:noFill/>
            <a:miter lim="800000"/>
            <a:headEnd/>
            <a:tailEnd/>
          </a:ln>
          <a:effectLst/>
        </p:spPr>
      </p:pic>
      <p:pic>
        <p:nvPicPr>
          <p:cNvPr id="186371" name="Picture 3"/>
          <p:cNvPicPr>
            <a:picLocks noChangeAspect="1" noChangeArrowheads="1"/>
          </p:cNvPicPr>
          <p:nvPr/>
        </p:nvPicPr>
        <p:blipFill>
          <a:blip r:embed="rId3" cstate="print"/>
          <a:srcRect/>
          <a:stretch>
            <a:fillRect/>
          </a:stretch>
        </p:blipFill>
        <p:spPr bwMode="auto">
          <a:xfrm>
            <a:off x="785786" y="285728"/>
            <a:ext cx="7505700" cy="144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2770" name="Picture 4" descr="LIQ_E"/>
          <p:cNvPicPr>
            <a:picLocks noChangeAspect="1" noChangeArrowheads="1"/>
          </p:cNvPicPr>
          <p:nvPr/>
        </p:nvPicPr>
        <p:blipFill>
          <a:blip r:embed="rId2" cstate="print"/>
          <a:srcRect/>
          <a:stretch>
            <a:fillRect/>
          </a:stretch>
        </p:blipFill>
        <p:spPr bwMode="auto">
          <a:xfrm>
            <a:off x="17462" y="785794"/>
            <a:ext cx="9126538" cy="4919663"/>
          </a:xfrm>
          <a:prstGeom prst="rect">
            <a:avLst/>
          </a:prstGeom>
          <a:noFill/>
          <a:ln w="9525">
            <a:noFill/>
            <a:miter lim="800000"/>
            <a:headEnd/>
            <a:tailEnd/>
          </a:ln>
        </p:spPr>
      </p:pic>
      <p:sp>
        <p:nvSpPr>
          <p:cNvPr id="32771" name="Text Box 5"/>
          <p:cNvSpPr txBox="1">
            <a:spLocks noChangeArrowheads="1"/>
          </p:cNvSpPr>
          <p:nvPr/>
        </p:nvSpPr>
        <p:spPr bwMode="auto">
          <a:xfrm>
            <a:off x="0" y="6092825"/>
            <a:ext cx="9144000" cy="400110"/>
          </a:xfrm>
          <a:prstGeom prst="rect">
            <a:avLst/>
          </a:prstGeom>
          <a:noFill/>
          <a:ln w="9525">
            <a:noFill/>
            <a:miter lim="800000"/>
            <a:headEnd/>
            <a:tailEnd/>
          </a:ln>
        </p:spPr>
        <p:txBody>
          <a:bodyPr wrap="square">
            <a:spAutoFit/>
          </a:bodyPr>
          <a:lstStyle/>
          <a:p>
            <a:pPr algn="ctr">
              <a:spcBef>
                <a:spcPct val="50000"/>
              </a:spcBef>
            </a:pPr>
            <a:r>
              <a:rPr lang="en-US" sz="2000" b="1" dirty="0">
                <a:solidFill>
                  <a:schemeClr val="bg1"/>
                </a:solidFill>
              </a:rPr>
              <a:t>TRENCH ACROSS ACTIVE FAULT, SHIKUKU ISLAND, JAPAN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6553200" y="6245225"/>
            <a:ext cx="2133600" cy="476250"/>
          </a:xfrm>
          <a:prstGeom prst="rect">
            <a:avLst/>
          </a:prstGeom>
        </p:spPr>
        <p:txBody>
          <a:bodyPr/>
          <a:lstStyle/>
          <a:p>
            <a:fld id="{CCD97165-5577-43D4-AB4F-91E4A657768C}" type="slidenum">
              <a:rPr lang="en-US"/>
              <a:pPr/>
              <a:t>17</a:t>
            </a:fld>
            <a:endParaRPr lang="en-US"/>
          </a:p>
        </p:txBody>
      </p:sp>
      <p:pic>
        <p:nvPicPr>
          <p:cNvPr id="10245" name="Picture 5" descr="SEISMO_10"/>
          <p:cNvPicPr>
            <a:picLocks noChangeAspect="1" noChangeArrowheads="1"/>
          </p:cNvPicPr>
          <p:nvPr/>
        </p:nvPicPr>
        <p:blipFill>
          <a:blip r:embed="rId3" cstate="print"/>
          <a:srcRect/>
          <a:stretch>
            <a:fillRect/>
          </a:stretch>
        </p:blipFill>
        <p:spPr bwMode="auto">
          <a:xfrm>
            <a:off x="0" y="790575"/>
            <a:ext cx="4897438" cy="6067425"/>
          </a:xfrm>
          <a:prstGeom prst="rect">
            <a:avLst/>
          </a:prstGeom>
          <a:noFill/>
        </p:spPr>
      </p:pic>
      <p:pic>
        <p:nvPicPr>
          <p:cNvPr id="10246" name="Picture 6" descr="SEISMO_10"/>
          <p:cNvPicPr>
            <a:picLocks noChangeAspect="1" noChangeArrowheads="1"/>
          </p:cNvPicPr>
          <p:nvPr/>
        </p:nvPicPr>
        <p:blipFill>
          <a:blip r:embed="rId4" cstate="print"/>
          <a:srcRect/>
          <a:stretch>
            <a:fillRect/>
          </a:stretch>
        </p:blipFill>
        <p:spPr bwMode="auto">
          <a:xfrm>
            <a:off x="3644900" y="0"/>
            <a:ext cx="5499100" cy="3154363"/>
          </a:xfrm>
          <a:prstGeom prst="rect">
            <a:avLst/>
          </a:prstGeom>
          <a:noFill/>
        </p:spPr>
      </p:pic>
      <p:sp>
        <p:nvSpPr>
          <p:cNvPr id="10248" name="Text Box 8"/>
          <p:cNvSpPr txBox="1">
            <a:spLocks noChangeArrowheads="1"/>
          </p:cNvSpPr>
          <p:nvPr/>
        </p:nvSpPr>
        <p:spPr bwMode="auto">
          <a:xfrm>
            <a:off x="5000628" y="3714752"/>
            <a:ext cx="4000528" cy="2246769"/>
          </a:xfrm>
          <a:prstGeom prst="rect">
            <a:avLst/>
          </a:prstGeom>
          <a:noFill/>
          <a:ln w="9525">
            <a:noFill/>
            <a:miter lim="800000"/>
            <a:headEnd/>
            <a:tailEnd/>
          </a:ln>
          <a:effectLst/>
        </p:spPr>
        <p:txBody>
          <a:bodyPr wrap="square">
            <a:spAutoFit/>
          </a:bodyPr>
          <a:lstStyle/>
          <a:p>
            <a:pPr algn="l">
              <a:spcBef>
                <a:spcPct val="50000"/>
              </a:spcBef>
            </a:pPr>
            <a:r>
              <a:rPr lang="en-US" sz="2800" b="1" dirty="0">
                <a:solidFill>
                  <a:schemeClr val="bg1"/>
                </a:solidFill>
                <a:latin typeface="Calibri" pitchFamily="34" charset="0"/>
              </a:rPr>
              <a:t>RECONSTRUCTING THE PREHISTORIC SEISMICITY OF THE CASCADIA SUBDUCTION </a:t>
            </a:r>
            <a:r>
              <a:rPr lang="en-US" sz="2800" b="1" dirty="0" smtClean="0">
                <a:solidFill>
                  <a:schemeClr val="bg1"/>
                </a:solidFill>
                <a:latin typeface="Calibri" pitchFamily="34" charset="0"/>
              </a:rPr>
              <a:t>ZONE ON GEOLOGICAL EVIDENCE</a:t>
            </a:r>
            <a:endParaRPr lang="en-US" sz="2800" b="1" dirty="0">
              <a:solidFill>
                <a:schemeClr val="bg1"/>
              </a:solidFill>
              <a:latin typeface="Calibri" pitchFamily="34" charset="0"/>
            </a:endParaRPr>
          </a:p>
        </p:txBody>
      </p:sp>
      <p:sp>
        <p:nvSpPr>
          <p:cNvPr id="10249" name="Line 9"/>
          <p:cNvSpPr>
            <a:spLocks noChangeShapeType="1"/>
          </p:cNvSpPr>
          <p:nvPr/>
        </p:nvSpPr>
        <p:spPr bwMode="auto">
          <a:xfrm>
            <a:off x="0" y="333375"/>
            <a:ext cx="3563938" cy="0"/>
          </a:xfrm>
          <a:prstGeom prst="line">
            <a:avLst/>
          </a:prstGeom>
          <a:noFill/>
          <a:ln w="9525">
            <a:solidFill>
              <a:schemeClr val="tx1"/>
            </a:solidFill>
            <a:round/>
            <a:headEnd/>
            <a:tailEnd/>
          </a:ln>
          <a:effectLst/>
        </p:spPr>
        <p:txBody>
          <a:bodyPr/>
          <a:lstStyle/>
          <a:p>
            <a:endParaRPr lang="en-CA"/>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245225"/>
            <a:ext cx="2133600" cy="476250"/>
          </a:xfrm>
          <a:prstGeom prst="rect">
            <a:avLst/>
          </a:prstGeom>
        </p:spPr>
        <p:txBody>
          <a:bodyPr/>
          <a:lstStyle/>
          <a:p>
            <a:fld id="{77F847F3-63D3-44D7-83A4-F890A0CF967F}" type="slidenum">
              <a:rPr lang="en-US"/>
              <a:pPr/>
              <a:t>18</a:t>
            </a:fld>
            <a:endParaRPr lang="en-US"/>
          </a:p>
        </p:txBody>
      </p:sp>
      <p:pic>
        <p:nvPicPr>
          <p:cNvPr id="2052" name="Picture 4" descr="SEISMO_10"/>
          <p:cNvPicPr>
            <a:picLocks noChangeAspect="1" noChangeArrowheads="1"/>
          </p:cNvPicPr>
          <p:nvPr/>
        </p:nvPicPr>
        <p:blipFill>
          <a:blip r:embed="rId3" cstate="print"/>
          <a:srcRect/>
          <a:stretch>
            <a:fillRect/>
          </a:stretch>
        </p:blipFill>
        <p:spPr bwMode="auto">
          <a:xfrm>
            <a:off x="1" y="0"/>
            <a:ext cx="5256553" cy="6858000"/>
          </a:xfrm>
          <a:prstGeom prst="rect">
            <a:avLst/>
          </a:prstGeom>
          <a:noFill/>
        </p:spPr>
      </p:pic>
      <p:sp>
        <p:nvSpPr>
          <p:cNvPr id="2053" name="Text Box 5"/>
          <p:cNvSpPr txBox="1">
            <a:spLocks noChangeArrowheads="1"/>
          </p:cNvSpPr>
          <p:nvPr/>
        </p:nvSpPr>
        <p:spPr bwMode="auto">
          <a:xfrm>
            <a:off x="5429256" y="1500174"/>
            <a:ext cx="3422680" cy="2677656"/>
          </a:xfrm>
          <a:prstGeom prst="rect">
            <a:avLst/>
          </a:prstGeom>
          <a:noFill/>
          <a:ln w="9525">
            <a:noFill/>
            <a:miter lim="800000"/>
            <a:headEnd/>
            <a:tailEnd/>
          </a:ln>
          <a:effectLst/>
        </p:spPr>
        <p:txBody>
          <a:bodyPr wrap="square">
            <a:spAutoFit/>
          </a:bodyPr>
          <a:lstStyle/>
          <a:p>
            <a:pPr algn="l">
              <a:spcBef>
                <a:spcPct val="50000"/>
              </a:spcBef>
            </a:pPr>
            <a:r>
              <a:rPr lang="en-US" sz="2400" b="1" dirty="0">
                <a:latin typeface="Calibri" pitchFamily="34" charset="0"/>
              </a:rPr>
              <a:t>GEOPHYSICAL PROCESSES THAT GENERATE GEOLOGICAL EVIDENCE OF EARTHQUAKES AT THE COASTLINE ABOVE A SUBDUCTION ZONE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6553200" y="6245225"/>
            <a:ext cx="2133600" cy="476250"/>
          </a:xfrm>
          <a:prstGeom prst="rect">
            <a:avLst/>
          </a:prstGeom>
        </p:spPr>
        <p:txBody>
          <a:bodyPr/>
          <a:lstStyle/>
          <a:p>
            <a:fld id="{85570540-9A2D-4B9B-B480-F31AD0C68E05}" type="slidenum">
              <a:rPr lang="en-US"/>
              <a:pPr/>
              <a:t>19</a:t>
            </a:fld>
            <a:endParaRPr lang="en-US"/>
          </a:p>
        </p:txBody>
      </p:sp>
      <p:pic>
        <p:nvPicPr>
          <p:cNvPr id="9220" name="Picture 4" descr="SEISMO_9"/>
          <p:cNvPicPr>
            <a:picLocks noChangeAspect="1" noChangeArrowheads="1"/>
          </p:cNvPicPr>
          <p:nvPr/>
        </p:nvPicPr>
        <p:blipFill>
          <a:blip r:embed="rId3" cstate="print"/>
          <a:srcRect/>
          <a:stretch>
            <a:fillRect/>
          </a:stretch>
        </p:blipFill>
        <p:spPr bwMode="auto">
          <a:xfrm>
            <a:off x="1" y="0"/>
            <a:ext cx="3952440" cy="6857999"/>
          </a:xfrm>
          <a:prstGeom prst="rect">
            <a:avLst/>
          </a:prstGeom>
          <a:noFill/>
        </p:spPr>
      </p:pic>
      <p:sp>
        <p:nvSpPr>
          <p:cNvPr id="9221" name="Text Box 5"/>
          <p:cNvSpPr txBox="1">
            <a:spLocks noChangeArrowheads="1"/>
          </p:cNvSpPr>
          <p:nvPr/>
        </p:nvSpPr>
        <p:spPr bwMode="auto">
          <a:xfrm>
            <a:off x="4427538" y="333375"/>
            <a:ext cx="3887787" cy="1200329"/>
          </a:xfrm>
          <a:prstGeom prst="rect">
            <a:avLst/>
          </a:prstGeom>
          <a:noFill/>
          <a:ln w="9525">
            <a:noFill/>
            <a:miter lim="800000"/>
            <a:headEnd/>
            <a:tailEnd/>
          </a:ln>
          <a:effectLst/>
        </p:spPr>
        <p:txBody>
          <a:bodyPr>
            <a:spAutoFit/>
          </a:bodyPr>
          <a:lstStyle/>
          <a:p>
            <a:pPr algn="l">
              <a:spcBef>
                <a:spcPct val="50000"/>
              </a:spcBef>
            </a:pPr>
            <a:r>
              <a:rPr lang="en-US" sz="2400" b="1" dirty="0">
                <a:latin typeface="Calibri" pitchFamily="34" charset="0"/>
              </a:rPr>
              <a:t>GEOLOGICAL EVIDENCE OF LARGE EARTHQUAKES IN COASTAL AREAS</a:t>
            </a:r>
            <a:r>
              <a:rPr lang="en-US" dirty="0">
                <a:latin typeface="Calibri" pitchFamily="34" charset="0"/>
              </a:rPr>
              <a:t> </a:t>
            </a:r>
          </a:p>
        </p:txBody>
      </p:sp>
      <p:sp>
        <p:nvSpPr>
          <p:cNvPr id="9222" name="Text Box 6"/>
          <p:cNvSpPr txBox="1">
            <a:spLocks noChangeArrowheads="1"/>
          </p:cNvSpPr>
          <p:nvPr/>
        </p:nvSpPr>
        <p:spPr bwMode="auto">
          <a:xfrm>
            <a:off x="4500563" y="2133600"/>
            <a:ext cx="3457575" cy="4093428"/>
          </a:xfrm>
          <a:prstGeom prst="rect">
            <a:avLst/>
          </a:prstGeom>
          <a:noFill/>
          <a:ln w="9525">
            <a:noFill/>
            <a:miter lim="800000"/>
            <a:headEnd/>
            <a:tailEnd/>
          </a:ln>
          <a:effectLst/>
        </p:spPr>
        <p:txBody>
          <a:bodyPr>
            <a:spAutoFit/>
          </a:bodyPr>
          <a:lstStyle/>
          <a:p>
            <a:pPr marL="342900" indent="-342900" algn="l">
              <a:spcBef>
                <a:spcPct val="50000"/>
              </a:spcBef>
              <a:buFontTx/>
              <a:buAutoNum type="arabicPeriod"/>
            </a:pPr>
            <a:r>
              <a:rPr lang="en-US" sz="2000" dirty="0">
                <a:latin typeface="+mn-lt"/>
              </a:rPr>
              <a:t>SUBSIDENCE-buried wetlands soils resulting from episodic sudden subsidence, some abruptly overlain by tidal </a:t>
            </a:r>
            <a:r>
              <a:rPr lang="en-US" sz="2000" dirty="0" err="1">
                <a:latin typeface="+mn-lt"/>
              </a:rPr>
              <a:t>muds</a:t>
            </a:r>
            <a:r>
              <a:rPr lang="en-US" sz="2000" dirty="0">
                <a:latin typeface="+mn-lt"/>
              </a:rPr>
              <a:t> </a:t>
            </a:r>
          </a:p>
          <a:p>
            <a:pPr marL="342900" indent="-342900" algn="l">
              <a:spcBef>
                <a:spcPct val="50000"/>
              </a:spcBef>
              <a:buFontTx/>
              <a:buAutoNum type="arabicPeriod"/>
            </a:pPr>
            <a:r>
              <a:rPr lang="en-US" sz="2000" dirty="0">
                <a:latin typeface="+mn-lt"/>
              </a:rPr>
              <a:t>TSUNAMI – some buried soils overlain by thin sheets of sand interpreted to be tsunami deposits </a:t>
            </a:r>
          </a:p>
          <a:p>
            <a:pPr marL="342900" indent="-342900" algn="l">
              <a:spcBef>
                <a:spcPct val="50000"/>
              </a:spcBef>
              <a:buFontTx/>
              <a:buAutoNum type="arabicPeriod"/>
            </a:pPr>
            <a:r>
              <a:rPr lang="en-US" sz="2000" dirty="0">
                <a:latin typeface="+mn-lt"/>
              </a:rPr>
              <a:t>SHAKING (LIQUEFACTION) – features include dikes, sills, and blows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0882" name="Picture 2" descr="http://inapcache.boston.com/universal/site_graphics/blogs/bigpicture/sumatraquake_10_05/s20_20618555.jpg"/>
          <p:cNvPicPr>
            <a:picLocks noChangeAspect="1" noChangeArrowheads="1"/>
          </p:cNvPicPr>
          <p:nvPr/>
        </p:nvPicPr>
        <p:blipFill>
          <a:blip r:embed="rId3" cstate="print"/>
          <a:srcRect/>
          <a:stretch>
            <a:fillRect/>
          </a:stretch>
        </p:blipFill>
        <p:spPr bwMode="auto">
          <a:xfrm>
            <a:off x="0" y="332656"/>
            <a:ext cx="9144000" cy="6142182"/>
          </a:xfrm>
          <a:prstGeom prst="rect">
            <a:avLst/>
          </a:prstGeom>
          <a:noFill/>
        </p:spPr>
      </p:pic>
      <p:sp>
        <p:nvSpPr>
          <p:cNvPr id="4" name="TextBox 3"/>
          <p:cNvSpPr txBox="1"/>
          <p:nvPr/>
        </p:nvSpPr>
        <p:spPr>
          <a:xfrm>
            <a:off x="251520" y="692696"/>
            <a:ext cx="6120680" cy="461665"/>
          </a:xfrm>
          <a:prstGeom prst="rect">
            <a:avLst/>
          </a:prstGeom>
          <a:noFill/>
        </p:spPr>
        <p:txBody>
          <a:bodyPr wrap="square" rtlCol="0">
            <a:spAutoFit/>
          </a:bodyPr>
          <a:lstStyle/>
          <a:p>
            <a:r>
              <a:rPr lang="en-CA" b="1" dirty="0" smtClean="0">
                <a:solidFill>
                  <a:schemeClr val="bg1"/>
                </a:solidFill>
                <a:latin typeface="Calibri" pitchFamily="34" charset="0"/>
              </a:rPr>
              <a:t>EARTHQUAKE HAZARD AND RISK </a:t>
            </a:r>
            <a:endParaRPr lang="en-CA"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6553200" y="6245225"/>
            <a:ext cx="2133600" cy="476250"/>
          </a:xfrm>
          <a:prstGeom prst="rect">
            <a:avLst/>
          </a:prstGeom>
        </p:spPr>
        <p:txBody>
          <a:bodyPr/>
          <a:lstStyle/>
          <a:p>
            <a:fld id="{14F68433-FF69-41D3-AC89-5BC5312058AD}" type="slidenum">
              <a:rPr lang="en-US"/>
              <a:pPr/>
              <a:t>20</a:t>
            </a:fld>
            <a:endParaRPr lang="en-US"/>
          </a:p>
        </p:txBody>
      </p:sp>
      <p:sp>
        <p:nvSpPr>
          <p:cNvPr id="11268" name="Text Box 4"/>
          <p:cNvSpPr txBox="1">
            <a:spLocks noChangeArrowheads="1"/>
          </p:cNvSpPr>
          <p:nvPr/>
        </p:nvSpPr>
        <p:spPr bwMode="auto">
          <a:xfrm>
            <a:off x="0" y="71414"/>
            <a:ext cx="9144000" cy="830997"/>
          </a:xfrm>
          <a:prstGeom prst="rect">
            <a:avLst/>
          </a:prstGeom>
          <a:noFill/>
          <a:ln w="9525">
            <a:solidFill>
              <a:schemeClr val="bg2">
                <a:lumMod val="50000"/>
              </a:schemeClr>
            </a:solidFill>
            <a:miter lim="800000"/>
            <a:headEnd/>
            <a:tailEnd/>
          </a:ln>
          <a:effectLst/>
        </p:spPr>
        <p:txBody>
          <a:bodyPr wrap="square">
            <a:spAutoFit/>
          </a:bodyPr>
          <a:lstStyle/>
          <a:p>
            <a:pPr algn="l">
              <a:spcBef>
                <a:spcPct val="50000"/>
              </a:spcBef>
            </a:pPr>
            <a:r>
              <a:rPr lang="en-US" sz="2400" b="1" dirty="0">
                <a:latin typeface="Calibri" pitchFamily="34" charset="0"/>
              </a:rPr>
              <a:t>EVIDENCE FOR A MAJOR EARTHQUAKE ON THE CASCADIA SUBDUCTION ZONE, AROUND 1700 A.D. </a:t>
            </a:r>
          </a:p>
        </p:txBody>
      </p:sp>
      <p:sp>
        <p:nvSpPr>
          <p:cNvPr id="11269" name="Text Box 5"/>
          <p:cNvSpPr txBox="1">
            <a:spLocks noChangeArrowheads="1"/>
          </p:cNvSpPr>
          <p:nvPr/>
        </p:nvSpPr>
        <p:spPr bwMode="auto">
          <a:xfrm>
            <a:off x="357158" y="1214422"/>
            <a:ext cx="5000660" cy="1477328"/>
          </a:xfrm>
          <a:prstGeom prst="rect">
            <a:avLst/>
          </a:prstGeom>
          <a:noFill/>
          <a:ln w="9525">
            <a:noFill/>
            <a:miter lim="800000"/>
            <a:headEnd/>
            <a:tailEnd/>
          </a:ln>
          <a:effectLst/>
        </p:spPr>
        <p:txBody>
          <a:bodyPr wrap="square">
            <a:spAutoFit/>
          </a:bodyPr>
          <a:lstStyle/>
          <a:p>
            <a:pPr marL="342900" indent="-342900" algn="l">
              <a:spcBef>
                <a:spcPct val="50000"/>
              </a:spcBef>
              <a:buFontTx/>
              <a:buAutoNum type="arabicPeriod"/>
            </a:pPr>
            <a:r>
              <a:rPr lang="en-US" sz="2000" dirty="0">
                <a:latin typeface="Calibri" pitchFamily="34" charset="0"/>
              </a:rPr>
              <a:t>GEOLOGICAL EVIDENCE ALONG THE COAST OF THE PACIFIC </a:t>
            </a:r>
            <a:r>
              <a:rPr lang="en-US" sz="2000" dirty="0" smtClean="0">
                <a:latin typeface="Calibri" pitchFamily="34" charset="0"/>
              </a:rPr>
              <a:t>NORTHWEST</a:t>
            </a:r>
          </a:p>
          <a:p>
            <a:pPr marL="342900" indent="-342900" algn="l">
              <a:spcBef>
                <a:spcPct val="50000"/>
              </a:spcBef>
              <a:buFontTx/>
              <a:buAutoNum type="arabicPeriod"/>
            </a:pPr>
            <a:r>
              <a:rPr lang="en-US" sz="2000" dirty="0" smtClean="0">
                <a:latin typeface="Calibri" pitchFamily="34" charset="0"/>
              </a:rPr>
              <a:t>DENDROCHRONOLOGY </a:t>
            </a:r>
            <a:r>
              <a:rPr lang="en-US" sz="2000" dirty="0">
                <a:latin typeface="Calibri" pitchFamily="34" charset="0"/>
              </a:rPr>
              <a:t>(ANALYSIS OF TREE RINGS) </a:t>
            </a:r>
          </a:p>
        </p:txBody>
      </p:sp>
      <p:pic>
        <p:nvPicPr>
          <p:cNvPr id="11270" name="Picture 6" descr="SEISMO_12"/>
          <p:cNvPicPr>
            <a:picLocks noChangeAspect="1" noChangeArrowheads="1"/>
          </p:cNvPicPr>
          <p:nvPr/>
        </p:nvPicPr>
        <p:blipFill>
          <a:blip r:embed="rId3" cstate="print"/>
          <a:srcRect/>
          <a:stretch>
            <a:fillRect/>
          </a:stretch>
        </p:blipFill>
        <p:spPr bwMode="auto">
          <a:xfrm>
            <a:off x="5500694" y="1142984"/>
            <a:ext cx="3643306" cy="5535231"/>
          </a:xfrm>
          <a:prstGeom prst="rect">
            <a:avLst/>
          </a:prstGeom>
          <a:noFill/>
          <a:ln>
            <a:solidFill>
              <a:srgbClr val="FF0000"/>
            </a:solidFill>
          </a:ln>
        </p:spPr>
      </p:pic>
      <p:pic>
        <p:nvPicPr>
          <p:cNvPr id="11271" name="Picture 7" descr="SEISMO_15"/>
          <p:cNvPicPr>
            <a:picLocks noChangeAspect="1" noChangeArrowheads="1"/>
          </p:cNvPicPr>
          <p:nvPr/>
        </p:nvPicPr>
        <p:blipFill>
          <a:blip r:embed="rId4" cstate="print"/>
          <a:srcRect/>
          <a:stretch>
            <a:fillRect/>
          </a:stretch>
        </p:blipFill>
        <p:spPr bwMode="auto">
          <a:xfrm>
            <a:off x="395288" y="2924175"/>
            <a:ext cx="5106987" cy="3624263"/>
          </a:xfrm>
          <a:prstGeom prst="rect">
            <a:avLst/>
          </a:prstGeom>
          <a:noFill/>
        </p:spPr>
      </p:pic>
      <p:cxnSp>
        <p:nvCxnSpPr>
          <p:cNvPr id="10" name="Straight Connector 9"/>
          <p:cNvCxnSpPr/>
          <p:nvPr/>
        </p:nvCxnSpPr>
        <p:spPr>
          <a:xfrm rot="5400000" flipH="1" flipV="1">
            <a:off x="2643968" y="4643446"/>
            <a:ext cx="3857652" cy="1588"/>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3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6" descr="http://canadianspecialevents.com/wp-content/uploads/2011/05/vancouver-skyline_1600_x_1200.jpg"/>
          <p:cNvPicPr>
            <a:picLocks noChangeAspect="1" noChangeArrowheads="1"/>
          </p:cNvPicPr>
          <p:nvPr/>
        </p:nvPicPr>
        <p:blipFill>
          <a:blip r:embed="rId3" cstate="print"/>
          <a:srcRect/>
          <a:stretch>
            <a:fillRect/>
          </a:stretch>
        </p:blipFill>
        <p:spPr bwMode="auto">
          <a:xfrm>
            <a:off x="0" y="0"/>
            <a:ext cx="9140907" cy="6858000"/>
          </a:xfrm>
          <a:prstGeom prst="rect">
            <a:avLst/>
          </a:prstGeom>
          <a:noFill/>
        </p:spPr>
      </p:pic>
      <p:sp>
        <p:nvSpPr>
          <p:cNvPr id="5" name="Slide Number Placeholder 3"/>
          <p:cNvSpPr>
            <a:spLocks noGrp="1"/>
          </p:cNvSpPr>
          <p:nvPr>
            <p:ph type="sldNum" sz="quarter" idx="4294967295"/>
          </p:nvPr>
        </p:nvSpPr>
        <p:spPr>
          <a:xfrm>
            <a:off x="6553200" y="6245225"/>
            <a:ext cx="2133600" cy="476250"/>
          </a:xfrm>
          <a:prstGeom prst="rect">
            <a:avLst/>
          </a:prstGeom>
        </p:spPr>
        <p:txBody>
          <a:bodyPr/>
          <a:lstStyle/>
          <a:p>
            <a:fld id="{8D4DC323-A292-4271-BE0D-23BA133C63B8}" type="slidenum">
              <a:rPr lang="en-US"/>
              <a:pPr/>
              <a:t>21</a:t>
            </a:fld>
            <a:endParaRPr lang="en-US"/>
          </a:p>
        </p:txBody>
      </p:sp>
      <p:pic>
        <p:nvPicPr>
          <p:cNvPr id="12292" name="Picture 4" descr="SEISMO_11"/>
          <p:cNvPicPr>
            <a:picLocks noChangeAspect="1" noChangeArrowheads="1"/>
          </p:cNvPicPr>
          <p:nvPr/>
        </p:nvPicPr>
        <p:blipFill>
          <a:blip r:embed="rId4" cstate="print"/>
          <a:srcRect/>
          <a:stretch>
            <a:fillRect/>
          </a:stretch>
        </p:blipFill>
        <p:spPr bwMode="auto">
          <a:xfrm>
            <a:off x="0" y="1082675"/>
            <a:ext cx="4102100" cy="5775325"/>
          </a:xfrm>
          <a:prstGeom prst="rect">
            <a:avLst/>
          </a:prstGeom>
          <a:noFill/>
        </p:spPr>
      </p:pic>
      <p:sp>
        <p:nvSpPr>
          <p:cNvPr id="12294" name="Text Box 6"/>
          <p:cNvSpPr txBox="1">
            <a:spLocks noChangeArrowheads="1"/>
          </p:cNvSpPr>
          <p:nvPr/>
        </p:nvSpPr>
        <p:spPr bwMode="auto">
          <a:xfrm>
            <a:off x="0" y="1"/>
            <a:ext cx="9144000" cy="830997"/>
          </a:xfrm>
          <a:prstGeom prst="rect">
            <a:avLst/>
          </a:prstGeom>
          <a:noFill/>
          <a:ln w="9525">
            <a:noFill/>
            <a:miter lim="800000"/>
            <a:headEnd/>
            <a:tailEnd/>
          </a:ln>
          <a:effectLst/>
        </p:spPr>
        <p:txBody>
          <a:bodyPr wrap="square">
            <a:spAutoFit/>
          </a:bodyPr>
          <a:lstStyle/>
          <a:p>
            <a:pPr algn="l">
              <a:spcBef>
                <a:spcPct val="50000"/>
              </a:spcBef>
            </a:pPr>
            <a:r>
              <a:rPr lang="en-US" sz="2400" b="1" dirty="0">
                <a:solidFill>
                  <a:schemeClr val="bg1"/>
                </a:solidFill>
                <a:latin typeface="Calibri" pitchFamily="34" charset="0"/>
              </a:rPr>
              <a:t>EVIDENCE FOR A MAJOR EARTHQUAKE ON THE CASCADIA SUBDUCTION ZONE, JANUARY 26, 1700 – EXACT DATING ACHIEVED.</a:t>
            </a:r>
          </a:p>
        </p:txBody>
      </p:sp>
      <p:pic>
        <p:nvPicPr>
          <p:cNvPr id="12295" name="Picture 7" descr="SEISMO_13"/>
          <p:cNvPicPr>
            <a:picLocks noChangeAspect="1" noChangeArrowheads="1"/>
          </p:cNvPicPr>
          <p:nvPr/>
        </p:nvPicPr>
        <p:blipFill>
          <a:blip r:embed="rId5" cstate="print"/>
          <a:srcRect/>
          <a:stretch>
            <a:fillRect/>
          </a:stretch>
        </p:blipFill>
        <p:spPr bwMode="auto">
          <a:xfrm>
            <a:off x="4083941" y="2304812"/>
            <a:ext cx="5069353" cy="2767262"/>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3"/>
          <p:cNvSpPr>
            <a:spLocks noGrp="1"/>
          </p:cNvSpPr>
          <p:nvPr>
            <p:ph type="sldNum" sz="quarter" idx="4294967295"/>
          </p:nvPr>
        </p:nvSpPr>
        <p:spPr>
          <a:xfrm>
            <a:off x="6553200" y="6245225"/>
            <a:ext cx="2133600" cy="476250"/>
          </a:xfrm>
          <a:prstGeom prst="rect">
            <a:avLst/>
          </a:prstGeom>
        </p:spPr>
        <p:txBody>
          <a:bodyPr/>
          <a:lstStyle/>
          <a:p>
            <a:fld id="{7A1395A9-6761-4D41-8DC3-0194D63ECE34}" type="slidenum">
              <a:rPr lang="en-US"/>
              <a:pPr/>
              <a:t>22</a:t>
            </a:fld>
            <a:endParaRPr lang="en-US"/>
          </a:p>
        </p:txBody>
      </p:sp>
      <p:pic>
        <p:nvPicPr>
          <p:cNvPr id="36866" name="Picture 2" descr="caneqmap"/>
          <p:cNvPicPr>
            <a:picLocks noChangeAspect="1" noChangeArrowheads="1"/>
          </p:cNvPicPr>
          <p:nvPr/>
        </p:nvPicPr>
        <p:blipFill>
          <a:blip r:embed="rId3" cstate="print"/>
          <a:srcRect/>
          <a:stretch>
            <a:fillRect/>
          </a:stretch>
        </p:blipFill>
        <p:spPr bwMode="auto">
          <a:xfrm>
            <a:off x="755576" y="404664"/>
            <a:ext cx="7794625" cy="5991225"/>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http://canadianspecialevents.com/wp-content/uploads/2011/05/vancouver-skyline_1600_x_1200.jpg"/>
          <p:cNvPicPr>
            <a:picLocks noChangeAspect="1" noChangeArrowheads="1"/>
          </p:cNvPicPr>
          <p:nvPr/>
        </p:nvPicPr>
        <p:blipFill>
          <a:blip r:embed="rId2" cstate="print"/>
          <a:srcRect/>
          <a:stretch>
            <a:fillRect/>
          </a:stretch>
        </p:blipFill>
        <p:spPr bwMode="auto">
          <a:xfrm>
            <a:off x="0" y="0"/>
            <a:ext cx="9140907" cy="6858000"/>
          </a:xfrm>
          <a:prstGeom prst="rect">
            <a:avLst/>
          </a:prstGeom>
          <a:noFill/>
        </p:spPr>
      </p:pic>
      <p:pic>
        <p:nvPicPr>
          <p:cNvPr id="2" name="Picture 3" descr="MapWest_c.jpg"/>
          <p:cNvPicPr>
            <a:picLocks noChangeAspect="1"/>
          </p:cNvPicPr>
          <p:nvPr/>
        </p:nvPicPr>
        <p:blipFill>
          <a:blip r:embed="rId3" cstate="print"/>
          <a:srcRect/>
          <a:stretch>
            <a:fillRect/>
          </a:stretch>
        </p:blipFill>
        <p:spPr bwMode="auto">
          <a:xfrm>
            <a:off x="524699" y="1"/>
            <a:ext cx="7904953" cy="6858000"/>
          </a:xfrm>
          <a:prstGeom prst="rect">
            <a:avLst/>
          </a:prstGeom>
          <a:noFill/>
          <a:ln w="9525">
            <a:noFill/>
            <a:miter lim="800000"/>
            <a:headEnd/>
            <a:tailEnd/>
          </a:ln>
        </p:spPr>
      </p:pic>
      <p:sp>
        <p:nvSpPr>
          <p:cNvPr id="3" name="TextBox 2"/>
          <p:cNvSpPr txBox="1"/>
          <p:nvPr/>
        </p:nvSpPr>
        <p:spPr>
          <a:xfrm>
            <a:off x="4857752" y="4429132"/>
            <a:ext cx="1714512" cy="307777"/>
          </a:xfrm>
          <a:prstGeom prst="rect">
            <a:avLst/>
          </a:prstGeom>
          <a:noFill/>
        </p:spPr>
        <p:txBody>
          <a:bodyPr wrap="square" rtlCol="0">
            <a:spAutoFit/>
          </a:bodyPr>
          <a:lstStyle/>
          <a:p>
            <a:r>
              <a:rPr lang="en-CA" sz="1400" b="1" dirty="0" smtClean="0"/>
              <a:t>Vancouver</a:t>
            </a:r>
            <a:endParaRPr lang="en-CA" sz="1400" b="1" dirty="0"/>
          </a:p>
        </p:txBody>
      </p:sp>
      <p:sp>
        <p:nvSpPr>
          <p:cNvPr id="4" name="TextBox 3"/>
          <p:cNvSpPr txBox="1"/>
          <p:nvPr/>
        </p:nvSpPr>
        <p:spPr>
          <a:xfrm>
            <a:off x="4857752" y="5143512"/>
            <a:ext cx="1928826" cy="307777"/>
          </a:xfrm>
          <a:prstGeom prst="rect">
            <a:avLst/>
          </a:prstGeom>
          <a:noFill/>
        </p:spPr>
        <p:txBody>
          <a:bodyPr wrap="square" rtlCol="0">
            <a:spAutoFit/>
          </a:bodyPr>
          <a:lstStyle/>
          <a:p>
            <a:r>
              <a:rPr lang="en-CA" sz="1400" b="1" dirty="0" smtClean="0"/>
              <a:t>Victoria</a:t>
            </a:r>
            <a:endParaRPr lang="en-CA" sz="1400" b="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245225"/>
            <a:ext cx="2133600" cy="476250"/>
          </a:xfrm>
          <a:prstGeom prst="rect">
            <a:avLst/>
          </a:prstGeom>
        </p:spPr>
        <p:txBody>
          <a:bodyPr/>
          <a:lstStyle/>
          <a:p>
            <a:fld id="{917346EF-94BD-4BF6-900A-9230B16D5B93}" type="slidenum">
              <a:rPr lang="en-US"/>
              <a:pPr/>
              <a:t>24</a:t>
            </a:fld>
            <a:endParaRPr lang="en-US"/>
          </a:p>
        </p:txBody>
      </p:sp>
      <p:pic>
        <p:nvPicPr>
          <p:cNvPr id="26628" name="Picture 4" descr="SEISMO_31"/>
          <p:cNvPicPr>
            <a:picLocks noChangeAspect="1" noChangeArrowheads="1"/>
          </p:cNvPicPr>
          <p:nvPr/>
        </p:nvPicPr>
        <p:blipFill>
          <a:blip r:embed="rId3" cstate="print"/>
          <a:srcRect/>
          <a:stretch>
            <a:fillRect/>
          </a:stretch>
        </p:blipFill>
        <p:spPr bwMode="auto">
          <a:xfrm>
            <a:off x="0" y="0"/>
            <a:ext cx="5734050" cy="3074988"/>
          </a:xfrm>
          <a:prstGeom prst="rect">
            <a:avLst/>
          </a:prstGeom>
          <a:noFill/>
        </p:spPr>
      </p:pic>
      <p:pic>
        <p:nvPicPr>
          <p:cNvPr id="26629" name="Picture 5" descr="SEISMO_32"/>
          <p:cNvPicPr>
            <a:picLocks noChangeAspect="1" noChangeArrowheads="1"/>
          </p:cNvPicPr>
          <p:nvPr/>
        </p:nvPicPr>
        <p:blipFill>
          <a:blip r:embed="rId4" cstate="print"/>
          <a:srcRect/>
          <a:stretch>
            <a:fillRect/>
          </a:stretch>
        </p:blipFill>
        <p:spPr bwMode="auto">
          <a:xfrm>
            <a:off x="3071802" y="2887834"/>
            <a:ext cx="6072198" cy="3970165"/>
          </a:xfrm>
          <a:prstGeom prst="rect">
            <a:avLst/>
          </a:prstGeom>
          <a:noFill/>
          <a:ln>
            <a:solidFill>
              <a:srgbClr val="FF0000"/>
            </a:solidFill>
          </a:ln>
        </p:spPr>
      </p:pic>
      <p:pic>
        <p:nvPicPr>
          <p:cNvPr id="5" name="Picture 2" descr="http://www.dcnr.state.pa.us/topogeo/hazards/images/pakistan.jpg"/>
          <p:cNvPicPr>
            <a:picLocks noChangeAspect="1" noChangeArrowheads="1"/>
          </p:cNvPicPr>
          <p:nvPr/>
        </p:nvPicPr>
        <p:blipFill>
          <a:blip r:embed="rId5" cstate="print"/>
          <a:srcRect/>
          <a:stretch>
            <a:fillRect/>
          </a:stretch>
        </p:blipFill>
        <p:spPr bwMode="auto">
          <a:xfrm>
            <a:off x="6000760" y="285728"/>
            <a:ext cx="2753025" cy="2042745"/>
          </a:xfrm>
          <a:prstGeom prst="rect">
            <a:avLst/>
          </a:prstGeom>
          <a:noFill/>
        </p:spPr>
      </p:pic>
      <p:pic>
        <p:nvPicPr>
          <p:cNvPr id="6" name="Picture 2" descr="http://www.dcnr.state.pa.us/topogeo/hazards/images/pakistan.jpg"/>
          <p:cNvPicPr>
            <a:picLocks noChangeAspect="1" noChangeArrowheads="1"/>
          </p:cNvPicPr>
          <p:nvPr/>
        </p:nvPicPr>
        <p:blipFill>
          <a:blip r:embed="rId5" cstate="print"/>
          <a:srcRect/>
          <a:stretch>
            <a:fillRect/>
          </a:stretch>
        </p:blipFill>
        <p:spPr bwMode="auto">
          <a:xfrm>
            <a:off x="142844" y="3857628"/>
            <a:ext cx="2753025" cy="2042745"/>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4294967295"/>
          </p:nvPr>
        </p:nvSpPr>
        <p:spPr>
          <a:xfrm>
            <a:off x="6553200" y="6245225"/>
            <a:ext cx="2133600" cy="476250"/>
          </a:xfrm>
          <a:prstGeom prst="rect">
            <a:avLst/>
          </a:prstGeom>
        </p:spPr>
        <p:txBody>
          <a:bodyPr/>
          <a:lstStyle/>
          <a:p>
            <a:fld id="{6B27A8C5-43A6-401D-B6A0-99807EE6FB5A}" type="slidenum">
              <a:rPr lang="en-US"/>
              <a:pPr/>
              <a:t>25</a:t>
            </a:fld>
            <a:endParaRPr lang="en-US"/>
          </a:p>
        </p:txBody>
      </p:sp>
      <p:pic>
        <p:nvPicPr>
          <p:cNvPr id="27652" name="Picture 4" descr="SEISMO_33"/>
          <p:cNvPicPr>
            <a:picLocks noChangeAspect="1" noChangeArrowheads="1"/>
          </p:cNvPicPr>
          <p:nvPr/>
        </p:nvPicPr>
        <p:blipFill>
          <a:blip r:embed="rId3" cstate="print"/>
          <a:srcRect/>
          <a:stretch>
            <a:fillRect/>
          </a:stretch>
        </p:blipFill>
        <p:spPr bwMode="auto">
          <a:xfrm>
            <a:off x="356415" y="0"/>
            <a:ext cx="8634710" cy="6858000"/>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1023"/>
          <p:cNvPicPr>
            <a:picLocks noChangeAspect="1" noChangeArrowheads="1"/>
          </p:cNvPicPr>
          <p:nvPr/>
        </p:nvPicPr>
        <p:blipFill>
          <a:blip r:embed="rId2" cstate="print"/>
          <a:srcRect/>
          <a:stretch>
            <a:fillRect/>
          </a:stretch>
        </p:blipFill>
        <p:spPr bwMode="auto">
          <a:xfrm>
            <a:off x="576896" y="0"/>
            <a:ext cx="806707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2005 NBCC seismic hazard map - PGA"/>
          <p:cNvPicPr>
            <a:picLocks noChangeAspect="1" noChangeArrowheads="1"/>
          </p:cNvPicPr>
          <p:nvPr/>
        </p:nvPicPr>
        <p:blipFill>
          <a:blip r:embed="rId3" cstate="print"/>
          <a:srcRect/>
          <a:stretch>
            <a:fillRect/>
          </a:stretch>
        </p:blipFill>
        <p:spPr bwMode="auto">
          <a:xfrm>
            <a:off x="642910" y="17200"/>
            <a:ext cx="7858148" cy="68408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2" name="Picture -1023"/>
          <p:cNvPicPr>
            <a:picLocks noChangeAspect="1" noChangeArrowheads="1"/>
          </p:cNvPicPr>
          <p:nvPr/>
        </p:nvPicPr>
        <p:blipFill>
          <a:blip r:embed="rId2" cstate="print"/>
          <a:srcRect/>
          <a:stretch>
            <a:fillRect/>
          </a:stretch>
        </p:blipFill>
        <p:spPr bwMode="auto">
          <a:xfrm>
            <a:off x="427166" y="0"/>
            <a:ext cx="828967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131078" name="Picture 6" descr="http://canadianspecialevents.com/wp-content/uploads/2011/05/vancouver-skyline_1600_x_1200.jpg"/>
          <p:cNvPicPr>
            <a:picLocks noChangeAspect="1" noChangeArrowheads="1"/>
          </p:cNvPicPr>
          <p:nvPr/>
        </p:nvPicPr>
        <p:blipFill>
          <a:blip r:embed="rId2" cstate="print"/>
          <a:srcRect/>
          <a:stretch>
            <a:fillRect/>
          </a:stretch>
        </p:blipFill>
        <p:spPr bwMode="auto">
          <a:xfrm>
            <a:off x="0" y="0"/>
            <a:ext cx="9140907" cy="6858000"/>
          </a:xfrm>
          <a:prstGeom prst="rect">
            <a:avLst/>
          </a:prstGeom>
          <a:noFill/>
        </p:spPr>
      </p:pic>
      <p:pic>
        <p:nvPicPr>
          <p:cNvPr id="4" name="Picture 3" descr="2010 Building Code.jpg"/>
          <p:cNvPicPr>
            <a:picLocks noChangeAspect="1"/>
          </p:cNvPicPr>
          <p:nvPr/>
        </p:nvPicPr>
        <p:blipFill>
          <a:blip r:embed="rId3" cstate="print"/>
          <a:stretch>
            <a:fillRect/>
          </a:stretch>
        </p:blipFill>
        <p:spPr>
          <a:xfrm>
            <a:off x="1285852" y="0"/>
            <a:ext cx="6805519" cy="6911344"/>
          </a:xfrm>
          <a:prstGeom prst="rect">
            <a:avLst/>
          </a:prstGeom>
        </p:spPr>
      </p:pic>
      <p:sp>
        <p:nvSpPr>
          <p:cNvPr id="5" name="Rectangle 4"/>
          <p:cNvSpPr/>
          <p:nvPr/>
        </p:nvSpPr>
        <p:spPr>
          <a:xfrm>
            <a:off x="5786446" y="1071546"/>
            <a:ext cx="2214578" cy="5214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rot="16200000">
            <a:off x="-3095983" y="3167390"/>
            <a:ext cx="6858000" cy="523220"/>
          </a:xfrm>
          <a:prstGeom prst="rect">
            <a:avLst/>
          </a:prstGeom>
          <a:noFill/>
        </p:spPr>
        <p:txBody>
          <a:bodyPr wrap="square" rtlCol="0">
            <a:spAutoFit/>
          </a:bodyPr>
          <a:lstStyle/>
          <a:p>
            <a:pPr algn="ctr"/>
            <a:r>
              <a:rPr lang="en-CA" sz="2800" b="1" dirty="0" smtClean="0">
                <a:solidFill>
                  <a:schemeClr val="bg1"/>
                </a:solidFill>
              </a:rPr>
              <a:t>2010 CANADA NATIONAL BUILDING CODE</a:t>
            </a:r>
            <a:endParaRPr lang="en-CA" sz="2800" b="1" dirty="0">
              <a:solidFill>
                <a:schemeClr val="bg1"/>
              </a:solidFill>
            </a:endParaRPr>
          </a:p>
        </p:txBody>
      </p:sp>
      <p:pic>
        <p:nvPicPr>
          <p:cNvPr id="131074" name="Picture 2" descr="http://www.worldofmaps.com/images/isbn13/CANADA1199.gif"/>
          <p:cNvPicPr>
            <a:picLocks noChangeAspect="1" noChangeArrowheads="1"/>
          </p:cNvPicPr>
          <p:nvPr/>
        </p:nvPicPr>
        <p:blipFill>
          <a:blip r:embed="rId4" cstate="print"/>
          <a:srcRect/>
          <a:stretch>
            <a:fillRect/>
          </a:stretch>
        </p:blipFill>
        <p:spPr bwMode="auto">
          <a:xfrm>
            <a:off x="1928794" y="4643446"/>
            <a:ext cx="3009881" cy="151245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5602" name="Picture 5" descr="gshapmap"/>
          <p:cNvPicPr>
            <a:picLocks noChangeAspect="1" noChangeArrowheads="1"/>
          </p:cNvPicPr>
          <p:nvPr/>
        </p:nvPicPr>
        <p:blipFill>
          <a:blip r:embed="rId3" cstate="print"/>
          <a:srcRect/>
          <a:stretch>
            <a:fillRect/>
          </a:stretch>
        </p:blipFill>
        <p:spPr bwMode="auto">
          <a:xfrm>
            <a:off x="0" y="981075"/>
            <a:ext cx="9123363" cy="5262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2" name="Picture 4" descr="http://bresciablog.com/wp-content/uploads/2011/08/Montreal.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17410" name="Rectangle 2"/>
          <p:cNvSpPr>
            <a:spLocks noGrp="1" noChangeArrowheads="1"/>
          </p:cNvSpPr>
          <p:nvPr>
            <p:ph type="title"/>
          </p:nvPr>
        </p:nvSpPr>
        <p:spPr>
          <a:xfrm>
            <a:off x="457200" y="277813"/>
            <a:ext cx="8229600" cy="703262"/>
          </a:xfrm>
        </p:spPr>
        <p:txBody>
          <a:bodyPr>
            <a:normAutofit fontScale="90000"/>
          </a:bodyPr>
          <a:lstStyle/>
          <a:p>
            <a:pPr eaLnBrk="1" hangingPunct="1">
              <a:lnSpc>
                <a:spcPct val="90000"/>
              </a:lnSpc>
            </a:pPr>
            <a:r>
              <a:rPr lang="en-US" altLang="ja-JP" sz="2700" dirty="0" smtClean="0">
                <a:solidFill>
                  <a:srgbClr val="FF0000"/>
                </a:solidFill>
                <a:ea typeface="ＭＳ Ｐゴシック" pitchFamily="50" charset="-128"/>
              </a:rPr>
              <a:t>Updated Seismic Hazard Assessment – combining all factors</a:t>
            </a:r>
            <a:r>
              <a:rPr lang="en-US" altLang="ja-JP" sz="3600" dirty="0" smtClean="0">
                <a:solidFill>
                  <a:srgbClr val="FF0000"/>
                </a:solidFill>
                <a:ea typeface="ＭＳ Ｐゴシック" pitchFamily="50" charset="-128"/>
              </a:rPr>
              <a:t/>
            </a:r>
            <a:br>
              <a:rPr lang="en-US" altLang="ja-JP" sz="3600" dirty="0" smtClean="0">
                <a:solidFill>
                  <a:srgbClr val="FF0000"/>
                </a:solidFill>
                <a:ea typeface="ＭＳ Ｐゴシック" pitchFamily="50" charset="-128"/>
              </a:rPr>
            </a:br>
            <a:r>
              <a:rPr lang="en-US" altLang="ja-JP" sz="2700" dirty="0" smtClean="0">
                <a:ea typeface="ＭＳ Ｐゴシック" pitchFamily="50" charset="-128"/>
              </a:rPr>
              <a:t>Montreal and Ottawa </a:t>
            </a:r>
            <a:r>
              <a:rPr lang="en-US" altLang="ja-JP" sz="2200" dirty="0" smtClean="0">
                <a:ea typeface="ＭＳ Ｐゴシック" pitchFamily="50" charset="-128"/>
              </a:rPr>
              <a:t>(Atkinson and </a:t>
            </a:r>
            <a:r>
              <a:rPr lang="en-US" altLang="ja-JP" sz="2200" dirty="0" err="1" smtClean="0">
                <a:ea typeface="ＭＳ Ｐゴシック" pitchFamily="50" charset="-128"/>
              </a:rPr>
              <a:t>Goda</a:t>
            </a:r>
            <a:r>
              <a:rPr lang="en-US" altLang="ja-JP" sz="2200" dirty="0" smtClean="0">
                <a:ea typeface="ＭＳ Ｐゴシック" pitchFamily="50" charset="-128"/>
              </a:rPr>
              <a:t>, 2011)</a:t>
            </a:r>
          </a:p>
        </p:txBody>
      </p:sp>
      <p:sp>
        <p:nvSpPr>
          <p:cNvPr id="17411" name="Rectangle 3"/>
          <p:cNvSpPr>
            <a:spLocks noGrp="1" noChangeArrowheads="1"/>
          </p:cNvSpPr>
          <p:nvPr>
            <p:ph type="body" sz="half" idx="3"/>
          </p:nvPr>
        </p:nvSpPr>
        <p:spPr>
          <a:xfrm>
            <a:off x="6215074" y="1285861"/>
            <a:ext cx="2514624" cy="4214842"/>
          </a:xfrm>
          <a:solidFill>
            <a:schemeClr val="bg1"/>
          </a:solidFill>
        </p:spPr>
        <p:txBody>
          <a:bodyPr>
            <a:noAutofit/>
          </a:bodyPr>
          <a:lstStyle/>
          <a:p>
            <a:pPr eaLnBrk="1" hangingPunct="1">
              <a:spcAft>
                <a:spcPct val="20000"/>
              </a:spcAft>
            </a:pPr>
            <a:r>
              <a:rPr lang="en-US" altLang="ja-JP" sz="1800" dirty="0" smtClean="0">
                <a:ea typeface="ＭＳ Ｐゴシック" pitchFamily="50" charset="-128"/>
              </a:rPr>
              <a:t>Updated seismic hazard estimates (mean UHS) for Montreal are lower than given in 2005/2010 NBCC at short periods, slightly larger at long periods</a:t>
            </a:r>
          </a:p>
          <a:p>
            <a:pPr eaLnBrk="1" hangingPunct="1">
              <a:spcAft>
                <a:spcPct val="20000"/>
              </a:spcAft>
            </a:pPr>
            <a:r>
              <a:rPr lang="en-US" altLang="ja-JP" sz="1800" dirty="0" smtClean="0">
                <a:ea typeface="ＭＳ Ｐゴシック" pitchFamily="50" charset="-128"/>
              </a:rPr>
              <a:t>Updated mean-hazard UHS for Ottawa significantly lower than 2005/2010 NBCC at most periods</a:t>
            </a:r>
          </a:p>
        </p:txBody>
      </p:sp>
      <p:pic>
        <p:nvPicPr>
          <p:cNvPr id="3074" name="Picture 2"/>
          <p:cNvPicPr>
            <a:picLocks noGrp="1" noChangeAspect="1" noChangeArrowheads="1"/>
          </p:cNvPicPr>
          <p:nvPr>
            <p:ph sz="quarter" idx="1"/>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5720" y="1000108"/>
            <a:ext cx="5257800" cy="54376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5643570" y="6143644"/>
            <a:ext cx="3500462" cy="71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smtClean="0"/>
              <a:t>SLIDE COURTESY OF PROF. GAIL ATKINSON, WESTERN</a:t>
            </a:r>
            <a:endParaRPr lang="en-CA" sz="1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http://canadianspecialevents.com/wp-content/uploads/2011/05/vancouver-skyline_1600_x_1200.jpg"/>
          <p:cNvPicPr>
            <a:picLocks noChangeAspect="1" noChangeArrowheads="1"/>
          </p:cNvPicPr>
          <p:nvPr/>
        </p:nvPicPr>
        <p:blipFill>
          <a:blip r:embed="rId2" cstate="print"/>
          <a:srcRect/>
          <a:stretch>
            <a:fillRect/>
          </a:stretch>
        </p:blipFill>
        <p:spPr bwMode="auto">
          <a:xfrm>
            <a:off x="0" y="0"/>
            <a:ext cx="9140907" cy="6858000"/>
          </a:xfrm>
          <a:prstGeom prst="rect">
            <a:avLst/>
          </a:prstGeom>
          <a:noFill/>
        </p:spPr>
      </p:pic>
      <p:sp>
        <p:nvSpPr>
          <p:cNvPr id="18434" name="Rectangle 2"/>
          <p:cNvSpPr>
            <a:spLocks noGrp="1" noChangeArrowheads="1"/>
          </p:cNvSpPr>
          <p:nvPr>
            <p:ph type="title"/>
          </p:nvPr>
        </p:nvSpPr>
        <p:spPr>
          <a:xfrm>
            <a:off x="457200" y="277813"/>
            <a:ext cx="8229600" cy="703262"/>
          </a:xfrm>
        </p:spPr>
        <p:txBody>
          <a:bodyPr>
            <a:normAutofit fontScale="90000"/>
          </a:bodyPr>
          <a:lstStyle/>
          <a:p>
            <a:pPr eaLnBrk="1" hangingPunct="1">
              <a:lnSpc>
                <a:spcPct val="90000"/>
              </a:lnSpc>
            </a:pPr>
            <a:r>
              <a:rPr lang="en-US" altLang="ja-JP" sz="3600" dirty="0" smtClean="0">
                <a:solidFill>
                  <a:srgbClr val="FF0000"/>
                </a:solidFill>
                <a:ea typeface="ＭＳ Ｐゴシック" pitchFamily="50" charset="-128"/>
              </a:rPr>
              <a:t>Updated Seismic Hazard Assessment – </a:t>
            </a:r>
            <a:r>
              <a:rPr lang="en-US" altLang="ja-JP" sz="3600" dirty="0" smtClean="0">
                <a:solidFill>
                  <a:schemeClr val="bg1"/>
                </a:solidFill>
                <a:ea typeface="ＭＳ Ｐゴシック" pitchFamily="50" charset="-128"/>
              </a:rPr>
              <a:t>Vancouver </a:t>
            </a:r>
            <a:r>
              <a:rPr lang="en-US" altLang="ja-JP" sz="2700" dirty="0" smtClean="0">
                <a:solidFill>
                  <a:schemeClr val="bg1"/>
                </a:solidFill>
                <a:ea typeface="ＭＳ Ｐゴシック" pitchFamily="50" charset="-128"/>
              </a:rPr>
              <a:t>(Atkinson and </a:t>
            </a:r>
            <a:r>
              <a:rPr lang="en-US" altLang="ja-JP" sz="2700" dirty="0" err="1" smtClean="0">
                <a:solidFill>
                  <a:schemeClr val="bg1"/>
                </a:solidFill>
                <a:ea typeface="ＭＳ Ｐゴシック" pitchFamily="50" charset="-128"/>
              </a:rPr>
              <a:t>Goda</a:t>
            </a:r>
            <a:r>
              <a:rPr lang="en-US" altLang="ja-JP" sz="2700" dirty="0" smtClean="0">
                <a:solidFill>
                  <a:schemeClr val="bg1"/>
                </a:solidFill>
                <a:ea typeface="ＭＳ Ｐゴシック" pitchFamily="50" charset="-128"/>
              </a:rPr>
              <a:t>, 2011)</a:t>
            </a:r>
          </a:p>
        </p:txBody>
      </p:sp>
      <p:sp>
        <p:nvSpPr>
          <p:cNvPr id="18435" name="Rectangle 3"/>
          <p:cNvSpPr>
            <a:spLocks noGrp="1" noChangeArrowheads="1"/>
          </p:cNvSpPr>
          <p:nvPr>
            <p:ph type="body" sz="half" idx="3"/>
          </p:nvPr>
        </p:nvSpPr>
        <p:spPr>
          <a:xfrm>
            <a:off x="5643570" y="3357562"/>
            <a:ext cx="3178175" cy="1428760"/>
          </a:xfrm>
          <a:solidFill>
            <a:schemeClr val="bg1"/>
          </a:solidFill>
        </p:spPr>
        <p:txBody>
          <a:bodyPr>
            <a:normAutofit lnSpcReduction="10000"/>
          </a:bodyPr>
          <a:lstStyle/>
          <a:p>
            <a:pPr eaLnBrk="1" hangingPunct="1">
              <a:spcAft>
                <a:spcPct val="20000"/>
              </a:spcAft>
            </a:pPr>
            <a:r>
              <a:rPr lang="en-US" altLang="ja-JP" sz="1800" dirty="0" smtClean="0">
                <a:ea typeface="ＭＳ Ｐゴシック" pitchFamily="50" charset="-128"/>
              </a:rPr>
              <a:t>Updated seismic hazard estimates for Vancouver (mean-hazard) exceeds 2005/2010 NBCC by a modest amount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400" y="1401761"/>
            <a:ext cx="5257800" cy="53402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6"/>
          <p:cNvSpPr/>
          <p:nvPr/>
        </p:nvSpPr>
        <p:spPr>
          <a:xfrm>
            <a:off x="5500694" y="5643578"/>
            <a:ext cx="3500462" cy="714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smtClean="0"/>
              <a:t>SLIDE COURTESY OF PROF. GAIL ATKINSON, WESTERN</a:t>
            </a:r>
            <a:endParaRPr lang="en-CA" sz="14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2" name="Picture 2" descr="http://inapcache.boston.com/universal/site_graphics/blogs/bigpicture/sumatraquake_10_05/s20_20618555.jpg"/>
          <p:cNvPicPr>
            <a:picLocks noChangeAspect="1" noChangeArrowheads="1"/>
          </p:cNvPicPr>
          <p:nvPr/>
        </p:nvPicPr>
        <p:blipFill>
          <a:blip r:embed="rId2" cstate="print"/>
          <a:srcRect/>
          <a:stretch>
            <a:fillRect/>
          </a:stretch>
        </p:blipFill>
        <p:spPr bwMode="auto">
          <a:xfrm>
            <a:off x="0" y="332656"/>
            <a:ext cx="9144000" cy="6142182"/>
          </a:xfrm>
          <a:prstGeom prst="rect">
            <a:avLst/>
          </a:prstGeom>
          <a:noFill/>
        </p:spPr>
      </p:pic>
      <p:sp>
        <p:nvSpPr>
          <p:cNvPr id="3" name="TextBox 2"/>
          <p:cNvSpPr txBox="1"/>
          <p:nvPr/>
        </p:nvSpPr>
        <p:spPr>
          <a:xfrm>
            <a:off x="251520" y="692696"/>
            <a:ext cx="6120680" cy="369332"/>
          </a:xfrm>
          <a:prstGeom prst="rect">
            <a:avLst/>
          </a:prstGeom>
          <a:noFill/>
        </p:spPr>
        <p:txBody>
          <a:bodyPr wrap="square" rtlCol="0">
            <a:spAutoFit/>
          </a:bodyPr>
          <a:lstStyle/>
          <a:p>
            <a:r>
              <a:rPr lang="en-CA" b="1" dirty="0" smtClean="0">
                <a:solidFill>
                  <a:schemeClr val="bg1"/>
                </a:solidFill>
                <a:latin typeface="Calibri" pitchFamily="34" charset="0"/>
              </a:rPr>
              <a:t>EARTHQUAKE DISASTERS </a:t>
            </a:r>
            <a:endParaRPr lang="en-CA" b="1"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4" descr="http://www.spectraworks.com/images/kobe.jpg"/>
          <p:cNvPicPr>
            <a:picLocks noChangeAspect="1" noChangeArrowheads="1"/>
          </p:cNvPicPr>
          <p:nvPr/>
        </p:nvPicPr>
        <p:blipFill>
          <a:blip r:embed="rId3" cstate="print">
            <a:duotone>
              <a:schemeClr val="accent5">
                <a:shade val="45000"/>
                <a:satMod val="135000"/>
              </a:schemeClr>
              <a:prstClr val="white"/>
            </a:duotone>
          </a:blip>
          <a:srcRect/>
          <a:stretch>
            <a:fillRect/>
          </a:stretch>
        </p:blipFill>
        <p:spPr bwMode="auto">
          <a:xfrm>
            <a:off x="0" y="714356"/>
            <a:ext cx="9144000" cy="5829801"/>
          </a:xfrm>
          <a:prstGeom prst="rect">
            <a:avLst/>
          </a:prstGeom>
          <a:noFill/>
        </p:spPr>
      </p:pic>
      <p:sp>
        <p:nvSpPr>
          <p:cNvPr id="3" name="Rectangle 2"/>
          <p:cNvSpPr/>
          <p:nvPr/>
        </p:nvSpPr>
        <p:spPr bwMode="auto">
          <a:xfrm>
            <a:off x="142844" y="2857496"/>
            <a:ext cx="2000264" cy="1071570"/>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EARTHQUAKE</a:t>
            </a:r>
          </a:p>
        </p:txBody>
      </p:sp>
      <p:sp>
        <p:nvSpPr>
          <p:cNvPr id="4" name="Rectangle 3"/>
          <p:cNvSpPr/>
          <p:nvPr/>
        </p:nvSpPr>
        <p:spPr bwMode="auto">
          <a:xfrm>
            <a:off x="2285984" y="2857496"/>
            <a:ext cx="2071702" cy="1071570"/>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RESISTANCE</a:t>
            </a:r>
          </a:p>
        </p:txBody>
      </p:sp>
      <p:sp>
        <p:nvSpPr>
          <p:cNvPr id="6" name="Rectangle 5"/>
          <p:cNvSpPr/>
          <p:nvPr/>
        </p:nvSpPr>
        <p:spPr bwMode="auto">
          <a:xfrm>
            <a:off x="7000892" y="2857496"/>
            <a:ext cx="2000264" cy="1071570"/>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smtClean="0">
              <a:ln>
                <a:noFill/>
              </a:ln>
              <a:solidFill>
                <a:schemeClr val="tx1"/>
              </a:solidFill>
              <a:effectLst/>
              <a:latin typeface="Calibri" pitchFamily="34"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LIFE LOSS</a:t>
            </a:r>
          </a:p>
        </p:txBody>
      </p:sp>
      <p:sp>
        <p:nvSpPr>
          <p:cNvPr id="9" name="TextBox 8"/>
          <p:cNvSpPr txBox="1"/>
          <p:nvPr/>
        </p:nvSpPr>
        <p:spPr>
          <a:xfrm>
            <a:off x="0" y="142852"/>
            <a:ext cx="6215074" cy="461665"/>
          </a:xfrm>
          <a:prstGeom prst="rect">
            <a:avLst/>
          </a:prstGeom>
          <a:noFill/>
        </p:spPr>
        <p:txBody>
          <a:bodyPr wrap="square" rtlCol="0">
            <a:spAutoFit/>
          </a:bodyPr>
          <a:lstStyle/>
          <a:p>
            <a:r>
              <a:rPr lang="en-CA" sz="2400" b="1" dirty="0" smtClean="0">
                <a:solidFill>
                  <a:schemeClr val="bg1"/>
                </a:solidFill>
              </a:rPr>
              <a:t>WHAT IS AN EARTHQUAKE DISASTER ?</a:t>
            </a:r>
            <a:endParaRPr lang="en-CA" sz="2400" b="1" dirty="0">
              <a:solidFill>
                <a:schemeClr val="bg1"/>
              </a:solidFill>
            </a:endParaRPr>
          </a:p>
        </p:txBody>
      </p:sp>
      <p:sp>
        <p:nvSpPr>
          <p:cNvPr id="18" name="Rectangle 17"/>
          <p:cNvSpPr/>
          <p:nvPr/>
        </p:nvSpPr>
        <p:spPr bwMode="auto">
          <a:xfrm>
            <a:off x="4500562" y="2857496"/>
            <a:ext cx="2357454" cy="1071570"/>
          </a:xfrm>
          <a:prstGeom prst="rect">
            <a:avLst/>
          </a:prstGeom>
          <a:solidFill>
            <a:schemeClr val="bg1">
              <a:alpha val="5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Calibri" pitchFamily="34" charset="0"/>
              </a:rPr>
              <a:t>EXPOSED POPULATION</a:t>
            </a:r>
          </a:p>
        </p:txBody>
      </p:sp>
      <p:cxnSp>
        <p:nvCxnSpPr>
          <p:cNvPr id="22" name="Straight Connector 21"/>
          <p:cNvCxnSpPr>
            <a:stCxn id="3" idx="3"/>
            <a:endCxn id="4" idx="1"/>
          </p:cNvCxnSpPr>
          <p:nvPr/>
        </p:nvCxnSpPr>
        <p:spPr>
          <a:xfrm>
            <a:off x="2143108" y="3393281"/>
            <a:ext cx="142876"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57158" y="2571744"/>
            <a:ext cx="7786742" cy="1588"/>
          </a:xfrm>
          <a:prstGeom prst="straightConnector1">
            <a:avLst/>
          </a:prstGeom>
          <a:ln w="476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357686" y="3427412"/>
            <a:ext cx="142876"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858016" y="3429000"/>
            <a:ext cx="142876"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1028" name="Picture 4" descr="http://cache.gettyimages.com/xc/3245377.jpg?v=1&amp;c=ViewImages&amp;k=2&amp;d=DCB332A6E7C66BD36DDC935BD139B6DBA55A1E4F32AD3138"/>
          <p:cNvPicPr>
            <a:picLocks noChangeAspect="1" noChangeArrowheads="1"/>
          </p:cNvPicPr>
          <p:nvPr/>
        </p:nvPicPr>
        <p:blipFill>
          <a:blip r:embed="rId3" cstate="print"/>
          <a:srcRect/>
          <a:stretch>
            <a:fillRect/>
          </a:stretch>
        </p:blipFill>
        <p:spPr bwMode="auto">
          <a:xfrm>
            <a:off x="0" y="214290"/>
            <a:ext cx="4286280" cy="3189454"/>
          </a:xfrm>
          <a:prstGeom prst="rect">
            <a:avLst/>
          </a:prstGeom>
          <a:noFill/>
        </p:spPr>
      </p:pic>
      <p:sp>
        <p:nvSpPr>
          <p:cNvPr id="8" name="TextBox 7"/>
          <p:cNvSpPr txBox="1"/>
          <p:nvPr/>
        </p:nvSpPr>
        <p:spPr>
          <a:xfrm>
            <a:off x="4286248" y="0"/>
            <a:ext cx="4500594" cy="646331"/>
          </a:xfrm>
          <a:prstGeom prst="rect">
            <a:avLst/>
          </a:prstGeom>
          <a:noFill/>
        </p:spPr>
        <p:txBody>
          <a:bodyPr wrap="square" rtlCol="0">
            <a:spAutoFit/>
          </a:bodyPr>
          <a:lstStyle/>
          <a:p>
            <a:r>
              <a:rPr lang="en-CA" b="1" dirty="0" smtClean="0"/>
              <a:t>EARTHQUAKE DISASTERS (&gt;50,000 DEATHS) 856-2010 (n = 22) </a:t>
            </a:r>
            <a:endParaRPr lang="en-CA" b="1" dirty="0"/>
          </a:p>
        </p:txBody>
      </p:sp>
      <p:cxnSp>
        <p:nvCxnSpPr>
          <p:cNvPr id="10" name="Straight Connector 9"/>
          <p:cNvCxnSpPr/>
          <p:nvPr/>
        </p:nvCxnSpPr>
        <p:spPr>
          <a:xfrm>
            <a:off x="4357686" y="714356"/>
            <a:ext cx="4786314"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4" descr="http://www.whoi.edu/cms/images/dfino/2004/12/v42n2-lin2en_4343.jpg"/>
          <p:cNvPicPr>
            <a:picLocks noChangeAspect="1" noChangeArrowheads="1"/>
          </p:cNvPicPr>
          <p:nvPr/>
        </p:nvPicPr>
        <p:blipFill>
          <a:blip r:embed="rId4" cstate="print"/>
          <a:srcRect/>
          <a:stretch>
            <a:fillRect/>
          </a:stretch>
        </p:blipFill>
        <p:spPr bwMode="auto">
          <a:xfrm>
            <a:off x="0" y="3500438"/>
            <a:ext cx="4480541" cy="2786082"/>
          </a:xfrm>
          <a:prstGeom prst="rect">
            <a:avLst/>
          </a:prstGeom>
          <a:noFill/>
        </p:spPr>
      </p:pic>
      <p:graphicFrame>
        <p:nvGraphicFramePr>
          <p:cNvPr id="7" name="Table 6"/>
          <p:cNvGraphicFramePr>
            <a:graphicFrameLocks noGrp="1"/>
          </p:cNvGraphicFramePr>
          <p:nvPr/>
        </p:nvGraphicFramePr>
        <p:xfrm>
          <a:off x="4357686" y="857232"/>
          <a:ext cx="4786315" cy="5572164"/>
        </p:xfrm>
        <a:graphic>
          <a:graphicData uri="http://schemas.openxmlformats.org/drawingml/2006/table">
            <a:tbl>
              <a:tblPr/>
              <a:tblGrid>
                <a:gridCol w="390373"/>
                <a:gridCol w="814692"/>
                <a:gridCol w="2291321"/>
                <a:gridCol w="1289929"/>
              </a:tblGrid>
              <a:tr h="242268">
                <a:tc>
                  <a:txBody>
                    <a:bodyPr/>
                    <a:lstStyle/>
                    <a:p>
                      <a:pPr algn="r" rtl="0" fontAlgn="b"/>
                      <a:r>
                        <a:rPr lang="en-US" sz="900" b="1" i="0" u="none" strike="noStrike" dirty="0">
                          <a:solidFill>
                            <a:srgbClr val="000000"/>
                          </a:solidFill>
                          <a:latin typeface="Calibri"/>
                        </a:rPr>
                        <a:t>1</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1566</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Shaanxi, </a:t>
                      </a:r>
                      <a:r>
                        <a:rPr lang="en-US" sz="900" b="1" i="0" u="none" strike="noStrike" dirty="0" smtClean="0">
                          <a:solidFill>
                            <a:srgbClr val="000000"/>
                          </a:solidFill>
                          <a:latin typeface="Calibri"/>
                        </a:rPr>
                        <a:t>China (M~8.0)</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830000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1976</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Tangshan, </a:t>
                      </a:r>
                      <a:r>
                        <a:rPr lang="en-US" sz="900" b="1" i="0" u="none" strike="noStrike" dirty="0" smtClean="0">
                          <a:solidFill>
                            <a:srgbClr val="000000"/>
                          </a:solidFill>
                          <a:latin typeface="Calibri"/>
                        </a:rPr>
                        <a:t>China (M7.5)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255,000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3</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1138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Aleppo, Syria </a:t>
                      </a:r>
                      <a:r>
                        <a:rPr lang="en-US" sz="900" b="1" i="0" u="none" strike="noStrike" dirty="0" smtClean="0">
                          <a:solidFill>
                            <a:srgbClr val="000000"/>
                          </a:solidFill>
                          <a:latin typeface="Calibri"/>
                        </a:rPr>
                        <a:t>(strike slip)</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233,000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FF0000"/>
                          </a:solidFill>
                          <a:latin typeface="Calibri"/>
                        </a:rPr>
                        <a:t>4</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FF0000"/>
                          </a:solidFill>
                          <a:latin typeface="Calibri"/>
                        </a:rPr>
                        <a:t>2010</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FF0000"/>
                          </a:solidFill>
                          <a:latin typeface="Calibri"/>
                        </a:rPr>
                        <a:t>Haiti (M7.0</a:t>
                      </a:r>
                      <a:r>
                        <a:rPr lang="en-US" sz="900" b="1" i="0" u="none" strike="noStrike" baseline="0" dirty="0" smtClean="0">
                          <a:solidFill>
                            <a:srgbClr val="FF0000"/>
                          </a:solidFill>
                          <a:latin typeface="Calibri"/>
                        </a:rPr>
                        <a:t> – strike slip)</a:t>
                      </a:r>
                      <a:endParaRPr lang="en-US" sz="900" b="1" i="0" u="none" strike="noStrike" dirty="0">
                        <a:solidFill>
                          <a:srgbClr val="FF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FF0000"/>
                          </a:solidFill>
                          <a:latin typeface="Calibri"/>
                        </a:rPr>
                        <a:t>230,000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5</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2004</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000000"/>
                          </a:solidFill>
                          <a:latin typeface="Calibri"/>
                        </a:rPr>
                        <a:t>Sumatra (M9.1  - </a:t>
                      </a:r>
                      <a:r>
                        <a:rPr lang="en-US" sz="900" b="1" i="0" u="none" strike="noStrike" dirty="0" err="1" smtClean="0">
                          <a:solidFill>
                            <a:srgbClr val="000000"/>
                          </a:solidFill>
                          <a:latin typeface="Calibri"/>
                        </a:rPr>
                        <a:t>megathrust</a:t>
                      </a:r>
                      <a:r>
                        <a:rPr lang="en-US" sz="900" b="1" i="0" u="none" strike="noStrike" dirty="0" smtClean="0">
                          <a:solidFill>
                            <a:srgbClr val="000000"/>
                          </a:solidFill>
                          <a:latin typeface="Calibri"/>
                        </a:rPr>
                        <a:t>)</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227,898</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6</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856</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Damghan</a:t>
                      </a:r>
                      <a:r>
                        <a:rPr lang="en-US" sz="900" b="1" i="0" u="none" strike="noStrike" dirty="0">
                          <a:solidFill>
                            <a:srgbClr val="000000"/>
                          </a:solidFill>
                          <a:latin typeface="Calibri"/>
                        </a:rPr>
                        <a:t>, </a:t>
                      </a:r>
                      <a:r>
                        <a:rPr lang="en-US" sz="900" b="1" i="0" u="none" strike="noStrike" dirty="0" smtClean="0">
                          <a:solidFill>
                            <a:srgbClr val="000000"/>
                          </a:solidFill>
                          <a:latin typeface="Calibri"/>
                        </a:rPr>
                        <a:t>Iran (strike slip)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200,000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7</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1920</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Haiyuan</a:t>
                      </a:r>
                      <a:r>
                        <a:rPr lang="en-US" sz="900" b="1" i="0" u="none" strike="noStrike" dirty="0">
                          <a:solidFill>
                            <a:srgbClr val="000000"/>
                          </a:solidFill>
                          <a:latin typeface="Calibri"/>
                        </a:rPr>
                        <a:t>, </a:t>
                      </a:r>
                      <a:r>
                        <a:rPr lang="en-US" sz="900" b="1" i="0" u="none" strike="noStrike" dirty="0" smtClean="0">
                          <a:solidFill>
                            <a:srgbClr val="000000"/>
                          </a:solidFill>
                          <a:latin typeface="Calibri"/>
                        </a:rPr>
                        <a:t>China (M8.6</a:t>
                      </a:r>
                      <a:r>
                        <a:rPr lang="en-US" sz="900" b="1" i="0" u="none" strike="noStrike" baseline="0" dirty="0" smtClean="0">
                          <a:solidFill>
                            <a:srgbClr val="000000"/>
                          </a:solidFill>
                          <a:latin typeface="Calibri"/>
                        </a:rPr>
                        <a:t> – strike slip</a:t>
                      </a:r>
                      <a:r>
                        <a:rPr lang="en-US" sz="900" b="1" i="0" u="none" strike="noStrike" dirty="0" smtClean="0">
                          <a:solidFill>
                            <a:srgbClr val="000000"/>
                          </a:solidFill>
                          <a:latin typeface="Calibri"/>
                        </a:rPr>
                        <a:t>)</a:t>
                      </a:r>
                      <a:r>
                        <a:rPr lang="en-US" sz="900" b="1" i="0" u="none" strike="noStrike" baseline="0" dirty="0" smtClean="0">
                          <a:solidFill>
                            <a:srgbClr val="000000"/>
                          </a:solidFill>
                          <a:latin typeface="Calibri"/>
                        </a:rPr>
                        <a:t> </a:t>
                      </a:r>
                      <a:r>
                        <a:rPr lang="en-US" sz="900" b="1" i="0" u="none" strike="noStrike" dirty="0" smtClean="0">
                          <a:solidFill>
                            <a:srgbClr val="000000"/>
                          </a:solidFill>
                          <a:latin typeface="Calibri"/>
                        </a:rPr>
                        <a:t>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200,000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8</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893</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Ardabil, Iran</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150,000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9</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1923</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Kanto, </a:t>
                      </a:r>
                      <a:r>
                        <a:rPr lang="en-US" sz="900" b="1" i="0" u="none" strike="noStrike" dirty="0" smtClean="0">
                          <a:solidFill>
                            <a:srgbClr val="000000"/>
                          </a:solidFill>
                          <a:latin typeface="Calibri"/>
                        </a:rPr>
                        <a:t>Japan (M7.9)</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142,800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10</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1948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Ashkhabad, </a:t>
                      </a:r>
                      <a:r>
                        <a:rPr lang="en-US" sz="900" b="1" i="0" u="none" strike="noStrike" dirty="0" smtClean="0">
                          <a:solidFill>
                            <a:srgbClr val="000000"/>
                          </a:solidFill>
                          <a:latin typeface="Calibri"/>
                        </a:rPr>
                        <a:t>Turkmenistan (M7.3)</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110,000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11</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1290</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Chihli</a:t>
                      </a:r>
                      <a:r>
                        <a:rPr lang="en-US" sz="900" b="1" i="0" u="none" strike="noStrike" dirty="0">
                          <a:solidFill>
                            <a:srgbClr val="000000"/>
                          </a:solidFill>
                          <a:latin typeface="Calibri"/>
                        </a:rPr>
                        <a:t>, China</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100,000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12</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2008</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Wenchuan</a:t>
                      </a:r>
                      <a:r>
                        <a:rPr lang="en-US" sz="900" b="1" i="0" u="none" strike="noStrike" dirty="0">
                          <a:solidFill>
                            <a:srgbClr val="000000"/>
                          </a:solidFill>
                          <a:latin typeface="Calibri"/>
                        </a:rPr>
                        <a:t>, </a:t>
                      </a:r>
                      <a:r>
                        <a:rPr lang="en-US" sz="900" b="1" i="0" u="none" strike="noStrike" dirty="0" smtClean="0">
                          <a:solidFill>
                            <a:srgbClr val="000000"/>
                          </a:solidFill>
                          <a:latin typeface="Calibri"/>
                        </a:rPr>
                        <a:t>China (M7.9)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87,587</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13</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2005</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000000"/>
                          </a:solidFill>
                          <a:latin typeface="Calibri"/>
                        </a:rPr>
                        <a:t>Pakistan (M7.6)</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86,000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14</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1667</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Caucasus (</a:t>
                      </a:r>
                      <a:r>
                        <a:rPr lang="en-US" sz="900" b="1" i="0" u="none" strike="noStrike" dirty="0" err="1" smtClean="0">
                          <a:solidFill>
                            <a:srgbClr val="000000"/>
                          </a:solidFill>
                          <a:latin typeface="Calibri"/>
                        </a:rPr>
                        <a:t>Shemakha</a:t>
                      </a:r>
                      <a:r>
                        <a:rPr lang="en-US" sz="900" b="1" i="0" u="none" strike="noStrike" dirty="0" smtClean="0">
                          <a:solidFill>
                            <a:srgbClr val="000000"/>
                          </a:solidFill>
                          <a:latin typeface="Calibri"/>
                        </a:rPr>
                        <a:t>, Azerbaijan)</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15</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1727</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Tabriz, Iran</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77,000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16</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1908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Messina, </a:t>
                      </a:r>
                      <a:r>
                        <a:rPr lang="en-US" sz="900" b="1" i="0" u="none" strike="noStrike" dirty="0" smtClean="0">
                          <a:solidFill>
                            <a:srgbClr val="000000"/>
                          </a:solidFill>
                          <a:latin typeface="Calibri"/>
                        </a:rPr>
                        <a:t>Italy (M7.2)</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72,000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17</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1755</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Lisbon, </a:t>
                      </a:r>
                      <a:r>
                        <a:rPr lang="en-US" sz="900" b="1" i="0" u="none" strike="noStrike" dirty="0" smtClean="0">
                          <a:solidFill>
                            <a:srgbClr val="000000"/>
                          </a:solidFill>
                          <a:latin typeface="Calibri"/>
                        </a:rPr>
                        <a:t>Portugal (M8.7)</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18</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1970</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Chimbote, </a:t>
                      </a:r>
                      <a:r>
                        <a:rPr lang="en-US" sz="900" b="1" i="0" u="none" strike="noStrike" dirty="0" smtClean="0">
                          <a:solidFill>
                            <a:srgbClr val="000000"/>
                          </a:solidFill>
                          <a:latin typeface="Calibri"/>
                        </a:rPr>
                        <a:t>Peru (M7.9 – </a:t>
                      </a:r>
                      <a:r>
                        <a:rPr lang="en-US" sz="900" b="1" i="0" u="none" strike="noStrike" dirty="0" err="1" smtClean="0">
                          <a:solidFill>
                            <a:srgbClr val="000000"/>
                          </a:solidFill>
                          <a:latin typeface="Calibri"/>
                        </a:rPr>
                        <a:t>subduction</a:t>
                      </a:r>
                      <a:r>
                        <a:rPr lang="en-US" sz="900" b="1" i="0" u="none" strike="noStrike" dirty="0" smtClean="0">
                          <a:solidFill>
                            <a:srgbClr val="000000"/>
                          </a:solidFill>
                          <a:latin typeface="Calibri"/>
                        </a:rPr>
                        <a:t>)</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19</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1268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Asia </a:t>
                      </a:r>
                      <a:r>
                        <a:rPr lang="en-US" sz="900" b="1" i="0" u="none" strike="noStrike" dirty="0" smtClean="0">
                          <a:solidFill>
                            <a:srgbClr val="000000"/>
                          </a:solidFill>
                          <a:latin typeface="Calibri"/>
                        </a:rPr>
                        <a:t>Minor (Cilicia)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60,000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20</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1693</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000000"/>
                          </a:solidFill>
                          <a:latin typeface="Calibri"/>
                        </a:rPr>
                        <a:t>Sicily</a:t>
                      </a:r>
                      <a:r>
                        <a:rPr lang="en-US" sz="900" b="1" i="0" u="none" strike="noStrike" baseline="0" dirty="0" smtClean="0">
                          <a:solidFill>
                            <a:srgbClr val="000000"/>
                          </a:solidFill>
                          <a:latin typeface="Calibri"/>
                        </a:rPr>
                        <a:t> (M7.5)</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60,000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21</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1783</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Calabria, </a:t>
                      </a:r>
                      <a:r>
                        <a:rPr lang="en-US" sz="900" b="1" i="0" u="none" strike="noStrike" dirty="0" smtClean="0">
                          <a:solidFill>
                            <a:srgbClr val="000000"/>
                          </a:solidFill>
                          <a:latin typeface="Calibri"/>
                        </a:rPr>
                        <a:t>Italy (sequence)</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50,000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22</a:t>
                      </a: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latin typeface="Calibri"/>
                        </a:rPr>
                        <a:t>1990</a:t>
                      </a: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900" b="1" i="0" u="none" strike="noStrike" dirty="0">
                          <a:solidFill>
                            <a:srgbClr val="000000"/>
                          </a:solidFill>
                          <a:latin typeface="Calibri"/>
                        </a:rPr>
                        <a:t>W. </a:t>
                      </a:r>
                      <a:r>
                        <a:rPr lang="en-US" sz="900" b="1" i="0" u="none" strike="noStrike" dirty="0" smtClean="0">
                          <a:solidFill>
                            <a:srgbClr val="000000"/>
                          </a:solidFill>
                          <a:latin typeface="Calibri"/>
                        </a:rPr>
                        <a:t>Iran (M7.4)</a:t>
                      </a:r>
                      <a:endParaRPr lang="en-US" sz="900" b="1" i="0" u="none" strike="noStrike" dirty="0">
                        <a:solidFill>
                          <a:srgbClr val="000000"/>
                        </a:solidFill>
                        <a:latin typeface="Calibri"/>
                      </a:endParaRP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000000"/>
                          </a:solidFill>
                          <a:latin typeface="Calibri"/>
                        </a:rPr>
                        <a:t>50,000</a:t>
                      </a: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r>
              <a:tr h="242268">
                <a:tc>
                  <a:txBody>
                    <a:bodyPr/>
                    <a:lstStyle/>
                    <a:p>
                      <a:pPr algn="l" rtl="0" fontAlgn="b"/>
                      <a:r>
                        <a:rPr lang="en-US" sz="900" b="1" i="0" u="none" strike="noStrike">
                          <a:solidFill>
                            <a:srgbClr val="000000"/>
                          </a:solidFill>
                          <a:latin typeface="Calibri"/>
                        </a:rPr>
                        <a:t> </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1" i="0" u="none" strike="noStrike">
                          <a:solidFill>
                            <a:srgbClr val="000000"/>
                          </a:solidFill>
                          <a:latin typeface="Calibri"/>
                        </a:rPr>
                        <a:t> </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1" i="0" u="none" strike="noStrike">
                          <a:solidFill>
                            <a:srgbClr val="000000"/>
                          </a:solidFill>
                          <a:latin typeface="Calibri"/>
                        </a:rPr>
                        <a:t> </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latin typeface="Calibri"/>
                        </a:rPr>
                        <a:t>3441285</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2" name="Oval 11"/>
          <p:cNvSpPr/>
          <p:nvPr/>
        </p:nvSpPr>
        <p:spPr>
          <a:xfrm>
            <a:off x="5429256" y="1214422"/>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429256" y="2428868"/>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5429256" y="3429000"/>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5429256" y="3643314"/>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29256" y="2214554"/>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5429256" y="1428736"/>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5429256" y="2643182"/>
            <a:ext cx="71438" cy="71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5429256" y="4357694"/>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5429256" y="6072206"/>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5429256" y="3143248"/>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429256" y="4143380"/>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429256" y="4643446"/>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429256" y="1000108"/>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5429256" y="2714620"/>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p:cNvSpPr/>
          <p:nvPr/>
        </p:nvSpPr>
        <p:spPr>
          <a:xfrm>
            <a:off x="5429256" y="5857892"/>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5429256" y="5572140"/>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5429256" y="5072074"/>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5429256" y="2928934"/>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5429256" y="1928802"/>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429256" y="5357826"/>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5429256" y="4857760"/>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5429256" y="3929066"/>
            <a:ext cx="71438" cy="714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p:cNvSpPr/>
          <p:nvPr/>
        </p:nvSpPr>
        <p:spPr>
          <a:xfrm>
            <a:off x="5429256" y="1714488"/>
            <a:ext cx="71438" cy="7143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pic>
        <p:nvPicPr>
          <p:cNvPr id="23556" name="Picture 4" descr="http://www.seismo.ethz.ch/icons/gshapmap.gif">
            <a:hlinkClick r:id="rId3"/>
          </p:cNvPr>
          <p:cNvPicPr>
            <a:picLocks noChangeAspect="1" noChangeArrowheads="1"/>
          </p:cNvPicPr>
          <p:nvPr/>
        </p:nvPicPr>
        <p:blipFill>
          <a:blip r:embed="rId4" cstate="print"/>
          <a:srcRect/>
          <a:stretch>
            <a:fillRect/>
          </a:stretch>
        </p:blipFill>
        <p:spPr bwMode="auto">
          <a:xfrm>
            <a:off x="-5452" y="642918"/>
            <a:ext cx="9149452" cy="5278110"/>
          </a:xfrm>
          <a:prstGeom prst="rect">
            <a:avLst/>
          </a:prstGeom>
          <a:noFill/>
        </p:spPr>
      </p:pic>
      <p:sp>
        <p:nvSpPr>
          <p:cNvPr id="4" name="Oval 3"/>
          <p:cNvSpPr/>
          <p:nvPr/>
        </p:nvSpPr>
        <p:spPr>
          <a:xfrm>
            <a:off x="2571736" y="4071942"/>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4143372" y="2714620"/>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p:cNvSpPr/>
          <p:nvPr/>
        </p:nvSpPr>
        <p:spPr>
          <a:xfrm>
            <a:off x="5572132" y="2857496"/>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p:cNvSpPr/>
          <p:nvPr/>
        </p:nvSpPr>
        <p:spPr>
          <a:xfrm>
            <a:off x="5643570" y="2928934"/>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5143504" y="2928934"/>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929322" y="2786058"/>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6143636" y="2643182"/>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7500958" y="2786058"/>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5357818" y="2643182"/>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4714876" y="2714620"/>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6715140" y="3786190"/>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6072198" y="2857496"/>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7000892" y="2714620"/>
            <a:ext cx="214314" cy="2143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2714612" y="3286124"/>
            <a:ext cx="214314" cy="2143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p:cNvSpPr txBox="1"/>
          <p:nvPr/>
        </p:nvSpPr>
        <p:spPr>
          <a:xfrm>
            <a:off x="0" y="6165304"/>
            <a:ext cx="9144000" cy="369332"/>
          </a:xfrm>
          <a:prstGeom prst="rect">
            <a:avLst/>
          </a:prstGeom>
          <a:noFill/>
        </p:spPr>
        <p:txBody>
          <a:bodyPr wrap="square" rtlCol="0">
            <a:spAutoFit/>
          </a:bodyPr>
          <a:lstStyle/>
          <a:p>
            <a:pPr algn="ctr"/>
            <a:r>
              <a:rPr lang="en-CA" b="1" dirty="0" smtClean="0"/>
              <a:t>LOCATION OF EARTHQUAKE DISASTERS (&gt;50,000 DEATHS) 856-2010 (n = 22) </a:t>
            </a:r>
            <a:endParaRPr lang="en-CA"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usyd.edu.au/su/SCH/school/Seismograph/seismogram.jpg"/>
          <p:cNvPicPr>
            <a:picLocks noChangeAspect="1" noChangeArrowheads="1"/>
          </p:cNvPicPr>
          <p:nvPr/>
        </p:nvPicPr>
        <p:blipFill>
          <a:blip r:embed="rId3" cstate="print"/>
          <a:srcRect/>
          <a:stretch>
            <a:fillRect/>
          </a:stretch>
        </p:blipFill>
        <p:spPr bwMode="auto">
          <a:xfrm>
            <a:off x="0" y="0"/>
            <a:ext cx="9144000" cy="6969512"/>
          </a:xfrm>
          <a:prstGeom prst="rect">
            <a:avLst/>
          </a:prstGeom>
          <a:noFill/>
        </p:spPr>
      </p:pic>
      <p:pic>
        <p:nvPicPr>
          <p:cNvPr id="2" name="Picture 1" descr="Quake 1.jpg"/>
          <p:cNvPicPr>
            <a:picLocks noChangeAspect="1"/>
          </p:cNvPicPr>
          <p:nvPr/>
        </p:nvPicPr>
        <p:blipFill>
          <a:blip r:embed="rId4" cstate="print"/>
          <a:stretch>
            <a:fillRect/>
          </a:stretch>
        </p:blipFill>
        <p:spPr>
          <a:xfrm>
            <a:off x="1147762" y="338137"/>
            <a:ext cx="6848475" cy="6181725"/>
          </a:xfrm>
          <a:prstGeom prst="rect">
            <a:avLst/>
          </a:prstGeom>
          <a:solidFill>
            <a:srgbClr val="FFFF00"/>
          </a:solidFill>
          <a:ln>
            <a:solidFill>
              <a:schemeClr val="tx1"/>
            </a:solidFill>
          </a:ln>
        </p:spPr>
      </p:pic>
      <p:cxnSp>
        <p:nvCxnSpPr>
          <p:cNvPr id="11" name="Straight Connector 10"/>
          <p:cNvCxnSpPr/>
          <p:nvPr/>
        </p:nvCxnSpPr>
        <p:spPr>
          <a:xfrm rot="5400000" flipH="1" flipV="1">
            <a:off x="2250265" y="3178967"/>
            <a:ext cx="55007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anscend:GIS:EQ7_3.jpg"/>
          <p:cNvPicPr/>
          <p:nvPr/>
        </p:nvPicPr>
        <p:blipFill>
          <a:blip r:embed="rId3" cstate="print"/>
          <a:srcRect l="8267" t="16697" r="6066" b="6911"/>
          <a:stretch>
            <a:fillRect/>
          </a:stretch>
        </p:blipFill>
        <p:spPr bwMode="auto">
          <a:xfrm>
            <a:off x="357158" y="0"/>
            <a:ext cx="8429652" cy="6857999"/>
          </a:xfrm>
          <a:prstGeom prst="rect">
            <a:avLst/>
          </a:prstGeom>
          <a:noFill/>
          <a:ln w="9525">
            <a:noFill/>
            <a:miter lim="800000"/>
            <a:headEnd/>
            <a:tailEnd/>
          </a:ln>
        </p:spPr>
      </p:pic>
      <p:sp>
        <p:nvSpPr>
          <p:cNvPr id="3" name="TextBox 2"/>
          <p:cNvSpPr txBox="1"/>
          <p:nvPr/>
        </p:nvSpPr>
        <p:spPr>
          <a:xfrm>
            <a:off x="642910" y="3786190"/>
            <a:ext cx="8001056" cy="707886"/>
          </a:xfrm>
          <a:prstGeom prst="rect">
            <a:avLst/>
          </a:prstGeom>
          <a:noFill/>
        </p:spPr>
        <p:txBody>
          <a:bodyPr wrap="square" rtlCol="0">
            <a:spAutoFit/>
          </a:bodyPr>
          <a:lstStyle/>
          <a:p>
            <a:pPr algn="ctr"/>
            <a:r>
              <a:rPr lang="en-CA" sz="2000" b="1" dirty="0" smtClean="0"/>
              <a:t>GLOBAL DISTRIBUTION OF EARTHQUAKE DISASTERS (&gt;1,000 DEATHS) 1973-2010</a:t>
            </a:r>
            <a:endParaRPr lang="en-CA" sz="2000" b="1"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1028" name="Picture 4" descr="http://cache.gettyimages.com/xc/3245377.jpg?v=1&amp;c=ViewImages&amp;k=2&amp;d=DCB332A6E7C66BD36DDC935BD139B6DBA55A1E4F32AD3138"/>
          <p:cNvPicPr>
            <a:picLocks noChangeAspect="1" noChangeArrowheads="1"/>
          </p:cNvPicPr>
          <p:nvPr/>
        </p:nvPicPr>
        <p:blipFill>
          <a:blip r:embed="rId3" cstate="print"/>
          <a:srcRect/>
          <a:stretch>
            <a:fillRect/>
          </a:stretch>
        </p:blipFill>
        <p:spPr bwMode="auto">
          <a:xfrm>
            <a:off x="0" y="214290"/>
            <a:ext cx="4286280" cy="3189454"/>
          </a:xfrm>
          <a:prstGeom prst="rect">
            <a:avLst/>
          </a:prstGeom>
          <a:noFill/>
        </p:spPr>
      </p:pic>
      <p:sp>
        <p:nvSpPr>
          <p:cNvPr id="8" name="TextBox 7"/>
          <p:cNvSpPr txBox="1"/>
          <p:nvPr/>
        </p:nvSpPr>
        <p:spPr>
          <a:xfrm>
            <a:off x="4286248" y="0"/>
            <a:ext cx="4500594" cy="646331"/>
          </a:xfrm>
          <a:prstGeom prst="rect">
            <a:avLst/>
          </a:prstGeom>
          <a:noFill/>
        </p:spPr>
        <p:txBody>
          <a:bodyPr wrap="square" rtlCol="0">
            <a:spAutoFit/>
          </a:bodyPr>
          <a:lstStyle/>
          <a:p>
            <a:r>
              <a:rPr lang="en-CA" b="1" dirty="0" smtClean="0"/>
              <a:t>EARTHQUAKE DISASTERS (&gt;50,000 DEATHS) 856-2010 (n = 22) </a:t>
            </a:r>
            <a:endParaRPr lang="en-CA" b="1" dirty="0"/>
          </a:p>
        </p:txBody>
      </p:sp>
      <p:cxnSp>
        <p:nvCxnSpPr>
          <p:cNvPr id="10" name="Straight Connector 9"/>
          <p:cNvCxnSpPr/>
          <p:nvPr/>
        </p:nvCxnSpPr>
        <p:spPr>
          <a:xfrm>
            <a:off x="4357686" y="714356"/>
            <a:ext cx="4786314"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4" descr="http://www.whoi.edu/cms/images/dfino/2004/12/v42n2-lin2en_4343.jpg"/>
          <p:cNvPicPr>
            <a:picLocks noChangeAspect="1" noChangeArrowheads="1"/>
          </p:cNvPicPr>
          <p:nvPr/>
        </p:nvPicPr>
        <p:blipFill>
          <a:blip r:embed="rId4" cstate="print"/>
          <a:srcRect/>
          <a:stretch>
            <a:fillRect/>
          </a:stretch>
        </p:blipFill>
        <p:spPr bwMode="auto">
          <a:xfrm>
            <a:off x="0" y="3500438"/>
            <a:ext cx="4480541" cy="2786082"/>
          </a:xfrm>
          <a:prstGeom prst="rect">
            <a:avLst/>
          </a:prstGeom>
          <a:noFill/>
        </p:spPr>
      </p:pic>
      <p:graphicFrame>
        <p:nvGraphicFramePr>
          <p:cNvPr id="7" name="Table 6"/>
          <p:cNvGraphicFramePr>
            <a:graphicFrameLocks noGrp="1"/>
          </p:cNvGraphicFramePr>
          <p:nvPr/>
        </p:nvGraphicFramePr>
        <p:xfrm>
          <a:off x="4357686" y="857232"/>
          <a:ext cx="4786315" cy="5572164"/>
        </p:xfrm>
        <a:graphic>
          <a:graphicData uri="http://schemas.openxmlformats.org/drawingml/2006/table">
            <a:tbl>
              <a:tblPr/>
              <a:tblGrid>
                <a:gridCol w="390373"/>
                <a:gridCol w="814692"/>
                <a:gridCol w="2291321"/>
                <a:gridCol w="1289929"/>
              </a:tblGrid>
              <a:tr h="242268">
                <a:tc>
                  <a:txBody>
                    <a:bodyPr/>
                    <a:lstStyle/>
                    <a:p>
                      <a:pPr algn="r" rtl="0" fontAlgn="b"/>
                      <a:r>
                        <a:rPr lang="en-US" sz="900" b="1" i="0" u="none" strike="noStrike" dirty="0">
                          <a:solidFill>
                            <a:srgbClr val="000000"/>
                          </a:solidFill>
                          <a:latin typeface="Calibri"/>
                        </a:rPr>
                        <a:t>1</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1566</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Shaanxi, </a:t>
                      </a:r>
                      <a:r>
                        <a:rPr lang="en-US" sz="900" b="1" i="0" u="none" strike="noStrike" dirty="0" smtClean="0">
                          <a:solidFill>
                            <a:srgbClr val="000000"/>
                          </a:solidFill>
                          <a:latin typeface="Calibri"/>
                        </a:rPr>
                        <a:t>China (M~8.0)</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830000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1976</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Tangshan, </a:t>
                      </a:r>
                      <a:r>
                        <a:rPr lang="en-US" sz="900" b="1" i="0" u="none" strike="noStrike" dirty="0" smtClean="0">
                          <a:solidFill>
                            <a:srgbClr val="000000"/>
                          </a:solidFill>
                          <a:latin typeface="Calibri"/>
                        </a:rPr>
                        <a:t>China (M7.5)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255,000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3</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1138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Aleppo, Syria </a:t>
                      </a:r>
                      <a:r>
                        <a:rPr lang="en-US" sz="900" b="1" i="0" u="none" strike="noStrike" dirty="0" smtClean="0">
                          <a:solidFill>
                            <a:srgbClr val="000000"/>
                          </a:solidFill>
                          <a:latin typeface="Calibri"/>
                        </a:rPr>
                        <a:t>(strike slip)</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233,000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FF0000"/>
                          </a:solidFill>
                          <a:latin typeface="Calibri"/>
                        </a:rPr>
                        <a:t>4</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FF0000"/>
                          </a:solidFill>
                          <a:latin typeface="Calibri"/>
                        </a:rPr>
                        <a:t>2010</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FF0000"/>
                          </a:solidFill>
                          <a:latin typeface="Calibri"/>
                        </a:rPr>
                        <a:t>Haiti (M7.0</a:t>
                      </a:r>
                      <a:r>
                        <a:rPr lang="en-US" sz="900" b="1" i="0" u="none" strike="noStrike" baseline="0" dirty="0" smtClean="0">
                          <a:solidFill>
                            <a:srgbClr val="FF0000"/>
                          </a:solidFill>
                          <a:latin typeface="Calibri"/>
                        </a:rPr>
                        <a:t> – strike slip)</a:t>
                      </a:r>
                      <a:endParaRPr lang="en-US" sz="900" b="1" i="0" u="none" strike="noStrike" dirty="0">
                        <a:solidFill>
                          <a:srgbClr val="FF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FF0000"/>
                          </a:solidFill>
                          <a:latin typeface="Calibri"/>
                        </a:rPr>
                        <a:t>230,000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5</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2004</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000000"/>
                          </a:solidFill>
                          <a:latin typeface="Calibri"/>
                        </a:rPr>
                        <a:t>Sumatra (M9.1  - </a:t>
                      </a:r>
                      <a:r>
                        <a:rPr lang="en-US" sz="900" b="1" i="0" u="none" strike="noStrike" dirty="0" err="1" smtClean="0">
                          <a:solidFill>
                            <a:srgbClr val="000000"/>
                          </a:solidFill>
                          <a:latin typeface="Calibri"/>
                        </a:rPr>
                        <a:t>megathrust</a:t>
                      </a:r>
                      <a:r>
                        <a:rPr lang="en-US" sz="900" b="1" i="0" u="none" strike="noStrike" dirty="0" smtClean="0">
                          <a:solidFill>
                            <a:srgbClr val="000000"/>
                          </a:solidFill>
                          <a:latin typeface="Calibri"/>
                        </a:rPr>
                        <a:t>)</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227,898</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6</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856</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Damghan</a:t>
                      </a:r>
                      <a:r>
                        <a:rPr lang="en-US" sz="900" b="1" i="0" u="none" strike="noStrike" dirty="0">
                          <a:solidFill>
                            <a:srgbClr val="000000"/>
                          </a:solidFill>
                          <a:latin typeface="Calibri"/>
                        </a:rPr>
                        <a:t>, </a:t>
                      </a:r>
                      <a:r>
                        <a:rPr lang="en-US" sz="900" b="1" i="0" u="none" strike="noStrike" dirty="0" smtClean="0">
                          <a:solidFill>
                            <a:srgbClr val="000000"/>
                          </a:solidFill>
                          <a:latin typeface="Calibri"/>
                        </a:rPr>
                        <a:t>Iran (strike slip)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200,000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7</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1920</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Haiyuan</a:t>
                      </a:r>
                      <a:r>
                        <a:rPr lang="en-US" sz="900" b="1" i="0" u="none" strike="noStrike" dirty="0">
                          <a:solidFill>
                            <a:srgbClr val="000000"/>
                          </a:solidFill>
                          <a:latin typeface="Calibri"/>
                        </a:rPr>
                        <a:t>, </a:t>
                      </a:r>
                      <a:r>
                        <a:rPr lang="en-US" sz="900" b="1" i="0" u="none" strike="noStrike" dirty="0" smtClean="0">
                          <a:solidFill>
                            <a:srgbClr val="000000"/>
                          </a:solidFill>
                          <a:latin typeface="Calibri"/>
                        </a:rPr>
                        <a:t>China (M8.6</a:t>
                      </a:r>
                      <a:r>
                        <a:rPr lang="en-US" sz="900" b="1" i="0" u="none" strike="noStrike" baseline="0" dirty="0" smtClean="0">
                          <a:solidFill>
                            <a:srgbClr val="000000"/>
                          </a:solidFill>
                          <a:latin typeface="Calibri"/>
                        </a:rPr>
                        <a:t> – strike slip</a:t>
                      </a:r>
                      <a:r>
                        <a:rPr lang="en-US" sz="900" b="1" i="0" u="none" strike="noStrike" dirty="0" smtClean="0">
                          <a:solidFill>
                            <a:srgbClr val="000000"/>
                          </a:solidFill>
                          <a:latin typeface="Calibri"/>
                        </a:rPr>
                        <a:t>)</a:t>
                      </a:r>
                      <a:r>
                        <a:rPr lang="en-US" sz="900" b="1" i="0" u="none" strike="noStrike" baseline="0" dirty="0" smtClean="0">
                          <a:solidFill>
                            <a:srgbClr val="000000"/>
                          </a:solidFill>
                          <a:latin typeface="Calibri"/>
                        </a:rPr>
                        <a:t> </a:t>
                      </a:r>
                      <a:r>
                        <a:rPr lang="en-US" sz="900" b="1" i="0" u="none" strike="noStrike" dirty="0" smtClean="0">
                          <a:solidFill>
                            <a:srgbClr val="000000"/>
                          </a:solidFill>
                          <a:latin typeface="Calibri"/>
                        </a:rPr>
                        <a:t>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200,000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8</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893</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Ardabil, Iran</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150,000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9</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1923</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Kanto, </a:t>
                      </a:r>
                      <a:r>
                        <a:rPr lang="en-US" sz="900" b="1" i="0" u="none" strike="noStrike" dirty="0" smtClean="0">
                          <a:solidFill>
                            <a:srgbClr val="000000"/>
                          </a:solidFill>
                          <a:latin typeface="Calibri"/>
                        </a:rPr>
                        <a:t>Japan (M7.9)</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142,800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10</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1948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Ashkhabad, </a:t>
                      </a:r>
                      <a:r>
                        <a:rPr lang="en-US" sz="900" b="1" i="0" u="none" strike="noStrike" dirty="0" smtClean="0">
                          <a:solidFill>
                            <a:srgbClr val="000000"/>
                          </a:solidFill>
                          <a:latin typeface="Calibri"/>
                        </a:rPr>
                        <a:t>Turkmenistan (M7.3)</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110,000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11</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1290</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Chihli</a:t>
                      </a:r>
                      <a:r>
                        <a:rPr lang="en-US" sz="900" b="1" i="0" u="none" strike="noStrike" dirty="0">
                          <a:solidFill>
                            <a:srgbClr val="000000"/>
                          </a:solidFill>
                          <a:latin typeface="Calibri"/>
                        </a:rPr>
                        <a:t>, China</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100,000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12</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2008</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Wenchuan</a:t>
                      </a:r>
                      <a:r>
                        <a:rPr lang="en-US" sz="900" b="1" i="0" u="none" strike="noStrike" dirty="0">
                          <a:solidFill>
                            <a:srgbClr val="000000"/>
                          </a:solidFill>
                          <a:latin typeface="Calibri"/>
                        </a:rPr>
                        <a:t>, </a:t>
                      </a:r>
                      <a:r>
                        <a:rPr lang="en-US" sz="900" b="1" i="0" u="none" strike="noStrike" dirty="0" smtClean="0">
                          <a:solidFill>
                            <a:srgbClr val="000000"/>
                          </a:solidFill>
                          <a:latin typeface="Calibri"/>
                        </a:rPr>
                        <a:t>China (M7.9)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87,587</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13</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2005</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000000"/>
                          </a:solidFill>
                          <a:latin typeface="Calibri"/>
                        </a:rPr>
                        <a:t>Pakistan (M7.6)</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86,000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14</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1667</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Caucasus (</a:t>
                      </a:r>
                      <a:r>
                        <a:rPr lang="en-US" sz="900" b="1" i="0" u="none" strike="noStrike" dirty="0" err="1" smtClean="0">
                          <a:solidFill>
                            <a:srgbClr val="000000"/>
                          </a:solidFill>
                          <a:latin typeface="Calibri"/>
                        </a:rPr>
                        <a:t>Shemakha</a:t>
                      </a:r>
                      <a:r>
                        <a:rPr lang="en-US" sz="900" b="1" i="0" u="none" strike="noStrike" dirty="0" smtClean="0">
                          <a:solidFill>
                            <a:srgbClr val="000000"/>
                          </a:solidFill>
                          <a:latin typeface="Calibri"/>
                        </a:rPr>
                        <a:t>, Azerbaijan)</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15</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1727</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Tabriz, Iran</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77,000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16</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1908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Messina, </a:t>
                      </a:r>
                      <a:r>
                        <a:rPr lang="en-US" sz="900" b="1" i="0" u="none" strike="noStrike" dirty="0" smtClean="0">
                          <a:solidFill>
                            <a:srgbClr val="000000"/>
                          </a:solidFill>
                          <a:latin typeface="Calibri"/>
                        </a:rPr>
                        <a:t>Italy (M7.2)</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72,000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17</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1755</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Lisbon, </a:t>
                      </a:r>
                      <a:r>
                        <a:rPr lang="en-US" sz="900" b="1" i="0" u="none" strike="noStrike" dirty="0" smtClean="0">
                          <a:solidFill>
                            <a:srgbClr val="000000"/>
                          </a:solidFill>
                          <a:latin typeface="Calibri"/>
                        </a:rPr>
                        <a:t>Portugal (M8.7)</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18</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1970</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Chimbote, </a:t>
                      </a:r>
                      <a:r>
                        <a:rPr lang="en-US" sz="900" b="1" i="0" u="none" strike="noStrike" dirty="0" smtClean="0">
                          <a:solidFill>
                            <a:srgbClr val="000000"/>
                          </a:solidFill>
                          <a:latin typeface="Calibri"/>
                        </a:rPr>
                        <a:t>Peru (M7.9 – </a:t>
                      </a:r>
                      <a:r>
                        <a:rPr lang="en-US" sz="900" b="1" i="0" u="none" strike="noStrike" dirty="0" err="1" smtClean="0">
                          <a:solidFill>
                            <a:srgbClr val="000000"/>
                          </a:solidFill>
                          <a:latin typeface="Calibri"/>
                        </a:rPr>
                        <a:t>subduction</a:t>
                      </a:r>
                      <a:r>
                        <a:rPr lang="en-US" sz="900" b="1" i="0" u="none" strike="noStrike" dirty="0" smtClean="0">
                          <a:solidFill>
                            <a:srgbClr val="000000"/>
                          </a:solidFill>
                          <a:latin typeface="Calibri"/>
                        </a:rPr>
                        <a:t>)</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19</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1268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Asia </a:t>
                      </a:r>
                      <a:r>
                        <a:rPr lang="en-US" sz="900" b="1" i="0" u="none" strike="noStrike" dirty="0" smtClean="0">
                          <a:solidFill>
                            <a:srgbClr val="000000"/>
                          </a:solidFill>
                          <a:latin typeface="Calibri"/>
                        </a:rPr>
                        <a:t>Minor (Cilicia)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60,000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20</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1693</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000000"/>
                          </a:solidFill>
                          <a:latin typeface="Calibri"/>
                        </a:rPr>
                        <a:t>Sicily</a:t>
                      </a:r>
                      <a:r>
                        <a:rPr lang="en-US" sz="900" b="1" i="0" u="none" strike="noStrike" baseline="0" dirty="0" smtClean="0">
                          <a:solidFill>
                            <a:srgbClr val="000000"/>
                          </a:solidFill>
                          <a:latin typeface="Calibri"/>
                        </a:rPr>
                        <a:t> (M7.5)</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60,000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21</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1783</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Calabria, </a:t>
                      </a:r>
                      <a:r>
                        <a:rPr lang="en-US" sz="900" b="1" i="0" u="none" strike="noStrike" dirty="0" smtClean="0">
                          <a:solidFill>
                            <a:srgbClr val="000000"/>
                          </a:solidFill>
                          <a:latin typeface="Calibri"/>
                        </a:rPr>
                        <a:t>Italy (sequence)</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50,000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22</a:t>
                      </a: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latin typeface="Calibri"/>
                        </a:rPr>
                        <a:t>1990</a:t>
                      </a: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900" b="1" i="0" u="none" strike="noStrike" dirty="0">
                          <a:solidFill>
                            <a:srgbClr val="000000"/>
                          </a:solidFill>
                          <a:latin typeface="Calibri"/>
                        </a:rPr>
                        <a:t>W. </a:t>
                      </a:r>
                      <a:r>
                        <a:rPr lang="en-US" sz="900" b="1" i="0" u="none" strike="noStrike" dirty="0" smtClean="0">
                          <a:solidFill>
                            <a:srgbClr val="000000"/>
                          </a:solidFill>
                          <a:latin typeface="Calibri"/>
                        </a:rPr>
                        <a:t>Iran (M7.4)</a:t>
                      </a:r>
                      <a:endParaRPr lang="en-US" sz="900" b="1" i="0" u="none" strike="noStrike" dirty="0">
                        <a:solidFill>
                          <a:srgbClr val="000000"/>
                        </a:solidFill>
                        <a:latin typeface="Calibri"/>
                      </a:endParaRP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000000"/>
                          </a:solidFill>
                          <a:latin typeface="Calibri"/>
                        </a:rPr>
                        <a:t>50,000</a:t>
                      </a: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r>
              <a:tr h="242268">
                <a:tc>
                  <a:txBody>
                    <a:bodyPr/>
                    <a:lstStyle/>
                    <a:p>
                      <a:pPr algn="l" rtl="0" fontAlgn="b"/>
                      <a:r>
                        <a:rPr lang="en-US" sz="900" b="1" i="0" u="none" strike="noStrike">
                          <a:solidFill>
                            <a:srgbClr val="000000"/>
                          </a:solidFill>
                          <a:latin typeface="Calibri"/>
                        </a:rPr>
                        <a:t> </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1" i="0" u="none" strike="noStrike">
                          <a:solidFill>
                            <a:srgbClr val="000000"/>
                          </a:solidFill>
                          <a:latin typeface="Calibri"/>
                        </a:rPr>
                        <a:t> </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1" i="0" u="none" strike="noStrike">
                          <a:solidFill>
                            <a:srgbClr val="000000"/>
                          </a:solidFill>
                          <a:latin typeface="Calibri"/>
                        </a:rPr>
                        <a:t> </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latin typeface="Calibri"/>
                        </a:rPr>
                        <a:t>3441285</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2" name="Oval 11"/>
          <p:cNvSpPr/>
          <p:nvPr/>
        </p:nvSpPr>
        <p:spPr>
          <a:xfrm>
            <a:off x="5429256" y="1214422"/>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429256" y="2428868"/>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5429256" y="3429000"/>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5429256" y="3643314"/>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29256" y="2214554"/>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5429256" y="1428736"/>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5429256" y="2643182"/>
            <a:ext cx="71438" cy="71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5429256" y="4357694"/>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5429256" y="6072206"/>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5429256" y="3143248"/>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429256" y="4143380"/>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429256" y="4643446"/>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429256" y="1000108"/>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5429256" y="2714620"/>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p:cNvSpPr/>
          <p:nvPr/>
        </p:nvSpPr>
        <p:spPr>
          <a:xfrm>
            <a:off x="5429256" y="5857892"/>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5429256" y="5572140"/>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5429256" y="5072074"/>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5429256" y="2928934"/>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5429256" y="1928802"/>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429256" y="5357826"/>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5429256" y="4857760"/>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5429256" y="3929066"/>
            <a:ext cx="71438" cy="714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p:cNvSpPr/>
          <p:nvPr/>
        </p:nvSpPr>
        <p:spPr>
          <a:xfrm>
            <a:off x="5429256" y="1714488"/>
            <a:ext cx="71438" cy="7143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LISBON.jpg"/>
          <p:cNvPicPr>
            <a:picLocks noChangeAspect="1"/>
          </p:cNvPicPr>
          <p:nvPr/>
        </p:nvPicPr>
        <p:blipFill>
          <a:blip r:embed="rId3" cstate="print"/>
          <a:stretch>
            <a:fillRect/>
          </a:stretch>
        </p:blipFill>
        <p:spPr>
          <a:xfrm>
            <a:off x="-1" y="642918"/>
            <a:ext cx="9144001" cy="5425681"/>
          </a:xfrm>
          <a:prstGeom prst="rect">
            <a:avLst/>
          </a:prstGeom>
        </p:spPr>
      </p:pic>
      <p:sp>
        <p:nvSpPr>
          <p:cNvPr id="5" name="TextBox 4"/>
          <p:cNvSpPr txBox="1"/>
          <p:nvPr/>
        </p:nvSpPr>
        <p:spPr>
          <a:xfrm>
            <a:off x="0" y="6274378"/>
            <a:ext cx="6929454" cy="369332"/>
          </a:xfrm>
          <a:prstGeom prst="rect">
            <a:avLst/>
          </a:prstGeom>
          <a:noFill/>
        </p:spPr>
        <p:txBody>
          <a:bodyPr wrap="square" rtlCol="0">
            <a:spAutoFit/>
          </a:bodyPr>
          <a:lstStyle/>
          <a:p>
            <a:r>
              <a:rPr lang="en-CA" i="1" dirty="0" smtClean="0">
                <a:solidFill>
                  <a:schemeClr val="bg1"/>
                </a:solidFill>
              </a:rPr>
              <a:t>Great Lisbon Earthquake (M8.7) and tsunami 1755; 70,000 deaths </a:t>
            </a:r>
            <a:endParaRPr lang="en-CA" i="1"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5890" name="Picture 2" descr="http://www.buzzybloggers.com/wp-content/uploads/2010/01/haiti-earthquake-2.jpg"/>
          <p:cNvPicPr>
            <a:picLocks noChangeAspect="1" noChangeArrowheads="1"/>
          </p:cNvPicPr>
          <p:nvPr/>
        </p:nvPicPr>
        <p:blipFill>
          <a:blip r:embed="rId3" cstate="print"/>
          <a:srcRect/>
          <a:stretch>
            <a:fillRect/>
          </a:stretch>
        </p:blipFill>
        <p:spPr bwMode="auto">
          <a:xfrm>
            <a:off x="0" y="428604"/>
            <a:ext cx="9140383" cy="5643578"/>
          </a:xfrm>
          <a:prstGeom prst="rect">
            <a:avLst/>
          </a:prstGeom>
          <a:noFill/>
        </p:spPr>
      </p:pic>
      <p:sp>
        <p:nvSpPr>
          <p:cNvPr id="2" name="TextBox 1"/>
          <p:cNvSpPr txBox="1"/>
          <p:nvPr/>
        </p:nvSpPr>
        <p:spPr>
          <a:xfrm>
            <a:off x="0" y="571480"/>
            <a:ext cx="9144000" cy="523220"/>
          </a:xfrm>
          <a:prstGeom prst="rect">
            <a:avLst/>
          </a:prstGeom>
          <a:solidFill>
            <a:schemeClr val="bg1">
              <a:lumMod val="85000"/>
              <a:alpha val="57000"/>
            </a:schemeClr>
          </a:solidFill>
        </p:spPr>
        <p:txBody>
          <a:bodyPr wrap="square" rtlCol="0">
            <a:spAutoFit/>
          </a:bodyPr>
          <a:lstStyle/>
          <a:p>
            <a:pPr algn="ctr"/>
            <a:r>
              <a:rPr lang="en-CA" sz="2800" b="1" dirty="0" smtClean="0"/>
              <a:t>DATA REQUIRED FOR SEISMIC HAZARD ASSESSMENT </a:t>
            </a:r>
            <a:endParaRPr lang="en-CA" sz="2800" b="1" dirty="0"/>
          </a:p>
        </p:txBody>
      </p:sp>
      <p:sp>
        <p:nvSpPr>
          <p:cNvPr id="3" name="TextBox 2"/>
          <p:cNvSpPr txBox="1"/>
          <p:nvPr/>
        </p:nvSpPr>
        <p:spPr>
          <a:xfrm>
            <a:off x="142844" y="1357298"/>
            <a:ext cx="4000528" cy="4247317"/>
          </a:xfrm>
          <a:prstGeom prst="rect">
            <a:avLst/>
          </a:prstGeom>
          <a:solidFill>
            <a:schemeClr val="bg1">
              <a:lumMod val="85000"/>
              <a:alpha val="46000"/>
            </a:schemeClr>
          </a:solidFill>
        </p:spPr>
        <p:txBody>
          <a:bodyPr wrap="square" rtlCol="0">
            <a:spAutoFit/>
          </a:bodyPr>
          <a:lstStyle/>
          <a:p>
            <a:pPr marL="342900" indent="-342900">
              <a:buFont typeface="+mj-lt"/>
              <a:buAutoNum type="arabicPeriod"/>
            </a:pPr>
            <a:r>
              <a:rPr lang="en-CA" b="1" dirty="0" smtClean="0"/>
              <a:t>EARTHQUAKE TIMING</a:t>
            </a:r>
          </a:p>
          <a:p>
            <a:pPr marL="342900" indent="-342900">
              <a:buFont typeface="+mj-lt"/>
              <a:buAutoNum type="arabicPeriod"/>
            </a:pPr>
            <a:r>
              <a:rPr lang="en-CA" b="1" dirty="0" smtClean="0"/>
              <a:t>EARTHQUAKE MAGNITUDE</a:t>
            </a:r>
          </a:p>
          <a:p>
            <a:pPr marL="342900" indent="-342900">
              <a:buFont typeface="+mj-lt"/>
              <a:buAutoNum type="arabicPeriod"/>
            </a:pPr>
            <a:r>
              <a:rPr lang="en-CA" b="1" dirty="0" smtClean="0"/>
              <a:t>EARTHQUAKE LOCATION</a:t>
            </a:r>
          </a:p>
          <a:p>
            <a:pPr marL="342900" indent="-342900">
              <a:buFont typeface="+mj-lt"/>
              <a:buAutoNum type="arabicPeriod"/>
            </a:pPr>
            <a:r>
              <a:rPr lang="en-CA" b="1" dirty="0" smtClean="0"/>
              <a:t>COMPLETE EARTHQUAKE CATALOGUE OVER TIME INTERVAL BEING CONSIDERED [TIME INTERVAL VARIES; THE PROBLEM OF MISSING HIGH-MAGNITUDE INFREQUENT EVENTS]</a:t>
            </a:r>
          </a:p>
          <a:p>
            <a:pPr marL="342900" indent="-342900">
              <a:buFont typeface="+mj-lt"/>
              <a:buAutoNum type="arabicPeriod"/>
            </a:pPr>
            <a:r>
              <a:rPr lang="en-CA" b="1" dirty="0" smtClean="0"/>
              <a:t>FOR A GIVEN EARTHQUAKE, CALCULATION OF PEAK GROUND ACCELERATION FROM ATTENUATION RELATION FOR LOCATION CONSIDERED [TO QUANTIFY SEVERITY OF GROUND SHAKING]</a:t>
            </a:r>
            <a:endParaRPr lang="en-CA" b="1"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606" name="Picture 6" descr="http://upload.wikimedia.org/wikipedia/commons/8/80/Lisbon1755hanging.jpg"/>
          <p:cNvPicPr>
            <a:picLocks noChangeAspect="1" noChangeArrowheads="1"/>
          </p:cNvPicPr>
          <p:nvPr/>
        </p:nvPicPr>
        <p:blipFill>
          <a:blip r:embed="rId3" cstate="print"/>
          <a:srcRect/>
          <a:stretch>
            <a:fillRect/>
          </a:stretch>
        </p:blipFill>
        <p:spPr bwMode="auto">
          <a:xfrm>
            <a:off x="0" y="3071810"/>
            <a:ext cx="6430896" cy="3786190"/>
          </a:xfrm>
          <a:prstGeom prst="rect">
            <a:avLst/>
          </a:prstGeom>
          <a:noFill/>
        </p:spPr>
      </p:pic>
      <p:sp>
        <p:nvSpPr>
          <p:cNvPr id="25602" name="AutoShape 2" descr="http://www.sciencemag.org.proxy.lib.uwaterloo.ca/content/vol305/issue5688/images/large/1247-1-large.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25604" name="AutoShape 4" descr="http://www.sciencemag.org.proxy.lib.uwaterloo.ca/content/vol305/issue5688/images/large/1247-1-large.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CA"/>
          </a:p>
        </p:txBody>
      </p:sp>
      <p:pic>
        <p:nvPicPr>
          <p:cNvPr id="4" name="Picture 3" descr="1247-1-large.jpg"/>
          <p:cNvPicPr>
            <a:picLocks noChangeAspect="1"/>
          </p:cNvPicPr>
          <p:nvPr/>
        </p:nvPicPr>
        <p:blipFill>
          <a:blip r:embed="rId4" cstate="print"/>
          <a:stretch>
            <a:fillRect/>
          </a:stretch>
        </p:blipFill>
        <p:spPr>
          <a:xfrm>
            <a:off x="0" y="476672"/>
            <a:ext cx="7286644" cy="2450962"/>
          </a:xfrm>
          <a:prstGeom prst="rect">
            <a:avLst/>
          </a:prstGeom>
        </p:spPr>
      </p:pic>
      <p:sp>
        <p:nvSpPr>
          <p:cNvPr id="5" name="Rectangle 4"/>
          <p:cNvSpPr/>
          <p:nvPr/>
        </p:nvSpPr>
        <p:spPr>
          <a:xfrm>
            <a:off x="0" y="0"/>
            <a:ext cx="9144000" cy="461665"/>
          </a:xfrm>
          <a:prstGeom prst="rect">
            <a:avLst/>
          </a:prstGeom>
        </p:spPr>
        <p:txBody>
          <a:bodyPr wrap="square">
            <a:spAutoFit/>
          </a:bodyPr>
          <a:lstStyle/>
          <a:p>
            <a:pPr algn="l"/>
            <a:r>
              <a:rPr lang="en-CA" sz="2400" b="1" dirty="0" smtClean="0">
                <a:solidFill>
                  <a:schemeClr val="bg1"/>
                </a:solidFill>
                <a:latin typeface="+mn-lt"/>
              </a:rPr>
              <a:t>What Caused the </a:t>
            </a:r>
            <a:r>
              <a:rPr lang="en-CA" sz="2400" b="1" dirty="0" smtClean="0">
                <a:solidFill>
                  <a:schemeClr val="bg1"/>
                </a:solidFill>
              </a:rPr>
              <a:t>M8.7 </a:t>
            </a:r>
            <a:r>
              <a:rPr lang="en-CA" sz="2400" b="1" dirty="0" smtClean="0">
                <a:solidFill>
                  <a:schemeClr val="bg1"/>
                </a:solidFill>
                <a:latin typeface="+mn-lt"/>
              </a:rPr>
              <a:t>Great Lisbon Earthquake?</a:t>
            </a:r>
            <a:endParaRPr lang="en-CA" sz="2400" dirty="0">
              <a:solidFill>
                <a:schemeClr val="bg1"/>
              </a:solidFill>
              <a:latin typeface="+mn-lt"/>
            </a:endParaRPr>
          </a:p>
        </p:txBody>
      </p:sp>
      <p:pic>
        <p:nvPicPr>
          <p:cNvPr id="25608" name="Picture 8" descr="http://images.barnesandnoble.com/images/24660000/24668893.jpg"/>
          <p:cNvPicPr>
            <a:picLocks noChangeAspect="1" noChangeArrowheads="1"/>
          </p:cNvPicPr>
          <p:nvPr/>
        </p:nvPicPr>
        <p:blipFill>
          <a:blip r:embed="rId5" cstate="print"/>
          <a:srcRect/>
          <a:stretch>
            <a:fillRect/>
          </a:stretch>
        </p:blipFill>
        <p:spPr bwMode="auto">
          <a:xfrm>
            <a:off x="6429388" y="2734537"/>
            <a:ext cx="2714613" cy="4123463"/>
          </a:xfrm>
          <a:prstGeom prst="rect">
            <a:avLst/>
          </a:prstGeom>
          <a:noFill/>
        </p:spPr>
      </p:pic>
      <p:pic>
        <p:nvPicPr>
          <p:cNvPr id="214018" name="Picture 2" descr="http://1.bp.blogspot.com/_KM4BaB8DTMk/ST5LkSvziaI/AAAAAAAAAQk/i454MFVovRg/s400/Wrath+of+God.jpg"/>
          <p:cNvPicPr>
            <a:picLocks noChangeAspect="1" noChangeArrowheads="1"/>
          </p:cNvPicPr>
          <p:nvPr/>
        </p:nvPicPr>
        <p:blipFill>
          <a:blip r:embed="rId6" cstate="print"/>
          <a:srcRect/>
          <a:stretch>
            <a:fillRect/>
          </a:stretch>
        </p:blipFill>
        <p:spPr bwMode="auto">
          <a:xfrm>
            <a:off x="7215206" y="-1"/>
            <a:ext cx="1928793" cy="2967373"/>
          </a:xfrm>
          <a:prstGeom prst="rect">
            <a:avLst/>
          </a:prstGeom>
          <a:noFill/>
        </p:spPr>
      </p:pic>
      <p:sp>
        <p:nvSpPr>
          <p:cNvPr id="10" name="Oval 9"/>
          <p:cNvSpPr/>
          <p:nvPr/>
        </p:nvSpPr>
        <p:spPr>
          <a:xfrm>
            <a:off x="571472" y="1571612"/>
            <a:ext cx="214314" cy="2143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1214414" y="1857364"/>
            <a:ext cx="214314" cy="21431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3" name="Picture 5" descr="http://2.bp.blogspot.com/_VRuckLGwRkg/TMwvBG4bznI/AAAAAAAAAXY/_NdNShvCXz0/s1600/3lisbon-earthquake.jpg"/>
          <p:cNvPicPr>
            <a:picLocks noChangeAspect="1" noChangeArrowheads="1"/>
          </p:cNvPicPr>
          <p:nvPr/>
        </p:nvPicPr>
        <p:blipFill>
          <a:blip r:embed="rId2" cstate="print"/>
          <a:srcRect/>
          <a:stretch>
            <a:fillRect/>
          </a:stretch>
        </p:blipFill>
        <p:spPr bwMode="auto">
          <a:xfrm>
            <a:off x="0" y="428604"/>
            <a:ext cx="9141321" cy="6429396"/>
          </a:xfrm>
          <a:prstGeom prst="rect">
            <a:avLst/>
          </a:prstGeom>
          <a:noFill/>
        </p:spPr>
      </p:pic>
      <p:pic>
        <p:nvPicPr>
          <p:cNvPr id="222210" name="Picture 2"/>
          <p:cNvPicPr>
            <a:picLocks noChangeAspect="1" noChangeArrowheads="1"/>
          </p:cNvPicPr>
          <p:nvPr/>
        </p:nvPicPr>
        <p:blipFill>
          <a:blip r:embed="rId3" cstate="print"/>
          <a:srcRect/>
          <a:stretch>
            <a:fillRect/>
          </a:stretch>
        </p:blipFill>
        <p:spPr bwMode="auto">
          <a:xfrm>
            <a:off x="4915916" y="1285860"/>
            <a:ext cx="4228084" cy="4357718"/>
          </a:xfrm>
          <a:prstGeom prst="rect">
            <a:avLst/>
          </a:prstGeom>
          <a:noFill/>
          <a:ln w="9525">
            <a:noFill/>
            <a:miter lim="800000"/>
            <a:headEnd/>
            <a:tailEnd/>
          </a:ln>
          <a:effectLst/>
        </p:spPr>
      </p:pic>
      <p:pic>
        <p:nvPicPr>
          <p:cNvPr id="222211" name="Picture 3"/>
          <p:cNvPicPr>
            <a:picLocks noChangeAspect="1" noChangeArrowheads="1"/>
          </p:cNvPicPr>
          <p:nvPr/>
        </p:nvPicPr>
        <p:blipFill>
          <a:blip r:embed="rId4" cstate="print"/>
          <a:srcRect/>
          <a:stretch>
            <a:fillRect/>
          </a:stretch>
        </p:blipFill>
        <p:spPr bwMode="auto">
          <a:xfrm>
            <a:off x="0" y="1614500"/>
            <a:ext cx="4962525" cy="3600450"/>
          </a:xfrm>
          <a:prstGeom prst="rect">
            <a:avLst/>
          </a:prstGeom>
          <a:noFill/>
          <a:ln w="9525">
            <a:noFill/>
            <a:miter lim="800000"/>
            <a:headEnd/>
            <a:tailEnd/>
          </a:ln>
          <a:effectLst/>
        </p:spPr>
      </p:pic>
      <p:sp>
        <p:nvSpPr>
          <p:cNvPr id="5" name="TextBox 4"/>
          <p:cNvSpPr txBox="1"/>
          <p:nvPr/>
        </p:nvSpPr>
        <p:spPr>
          <a:xfrm>
            <a:off x="0" y="0"/>
            <a:ext cx="9144000" cy="369332"/>
          </a:xfrm>
          <a:prstGeom prst="rect">
            <a:avLst/>
          </a:prstGeom>
          <a:solidFill>
            <a:schemeClr val="bg2">
              <a:lumMod val="75000"/>
            </a:schemeClr>
          </a:solidFill>
        </p:spPr>
        <p:txBody>
          <a:bodyPr wrap="square" rtlCol="0">
            <a:spAutoFit/>
          </a:bodyPr>
          <a:lstStyle/>
          <a:p>
            <a:pPr algn="ctr"/>
            <a:r>
              <a:rPr lang="en-CA" b="1" dirty="0" smtClean="0"/>
              <a:t>THE STILL UNSOLVED PROBLEM OF THE SOURCE OF THE 1755 M8.7 LISBON EARTHQUAKE</a:t>
            </a:r>
            <a:endParaRPr lang="en-CA" b="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Messina 1908.jpg"/>
          <p:cNvPicPr>
            <a:picLocks noChangeAspect="1"/>
          </p:cNvPicPr>
          <p:nvPr/>
        </p:nvPicPr>
        <p:blipFill>
          <a:blip r:embed="rId3" cstate="print"/>
          <a:stretch>
            <a:fillRect/>
          </a:stretch>
        </p:blipFill>
        <p:spPr>
          <a:xfrm>
            <a:off x="899594" y="0"/>
            <a:ext cx="7315744" cy="6858000"/>
          </a:xfrm>
          <a:prstGeom prst="rect">
            <a:avLst/>
          </a:prstGeom>
        </p:spPr>
      </p:pic>
      <p:sp>
        <p:nvSpPr>
          <p:cNvPr id="4" name="TextBox 3"/>
          <p:cNvSpPr txBox="1"/>
          <p:nvPr/>
        </p:nvSpPr>
        <p:spPr>
          <a:xfrm>
            <a:off x="2928926" y="142852"/>
            <a:ext cx="4643470" cy="369332"/>
          </a:xfrm>
          <a:prstGeom prst="rect">
            <a:avLst/>
          </a:prstGeom>
          <a:noFill/>
        </p:spPr>
        <p:txBody>
          <a:bodyPr wrap="square" rtlCol="0">
            <a:spAutoFit/>
          </a:bodyPr>
          <a:lstStyle/>
          <a:p>
            <a:pPr algn="r"/>
            <a:r>
              <a:rPr lang="en-CA" i="1" dirty="0" smtClean="0"/>
              <a:t>Messina, Sicily, 1908 (M7.2) – 72,000 deaths</a:t>
            </a:r>
            <a:endParaRPr lang="en-CA" i="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5" name="Picture 2" descr="http://4.bp.blogspot.com/_tGHzOEp3UKA/TA1FbW6neYI/AAAAAAAABZs/k0c_-2YP89c/s1600/Reggio_Calabria_1783_1.jpg"/>
          <p:cNvPicPr>
            <a:picLocks noChangeAspect="1" noChangeArrowheads="1"/>
          </p:cNvPicPr>
          <p:nvPr/>
        </p:nvPicPr>
        <p:blipFill>
          <a:blip r:embed="rId2" cstate="print"/>
          <a:srcRect/>
          <a:stretch>
            <a:fillRect/>
          </a:stretch>
        </p:blipFill>
        <p:spPr bwMode="auto">
          <a:xfrm>
            <a:off x="0" y="-24"/>
            <a:ext cx="9108514" cy="6500834"/>
          </a:xfrm>
          <a:prstGeom prst="rect">
            <a:avLst/>
          </a:prstGeom>
          <a:noFill/>
        </p:spPr>
      </p:pic>
      <p:sp>
        <p:nvSpPr>
          <p:cNvPr id="6" name="TextBox 5"/>
          <p:cNvSpPr txBox="1"/>
          <p:nvPr/>
        </p:nvSpPr>
        <p:spPr>
          <a:xfrm>
            <a:off x="0" y="6488692"/>
            <a:ext cx="9144000" cy="369332"/>
          </a:xfrm>
          <a:prstGeom prst="rect">
            <a:avLst/>
          </a:prstGeom>
          <a:noFill/>
        </p:spPr>
        <p:txBody>
          <a:bodyPr wrap="square" rtlCol="0">
            <a:spAutoFit/>
          </a:bodyPr>
          <a:lstStyle/>
          <a:p>
            <a:r>
              <a:rPr lang="en-CA" dirty="0" smtClean="0"/>
              <a:t>CONTEMPORARY PRINT OF 1783 CALABRIA EARTHQUAKE</a:t>
            </a:r>
            <a:endParaRPr lang="en-CA"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1252" name="Picture 4" descr="http://www.history.navy.mil/photos/images/h01000/h01447.jpg"/>
          <p:cNvPicPr>
            <a:picLocks noChangeAspect="1" noChangeArrowheads="1"/>
          </p:cNvPicPr>
          <p:nvPr/>
        </p:nvPicPr>
        <p:blipFill>
          <a:blip r:embed="rId2" cstate="print"/>
          <a:srcRect/>
          <a:stretch>
            <a:fillRect/>
          </a:stretch>
        </p:blipFill>
        <p:spPr bwMode="auto">
          <a:xfrm>
            <a:off x="161873" y="0"/>
            <a:ext cx="8982159" cy="6858000"/>
          </a:xfrm>
          <a:prstGeom prst="rect">
            <a:avLst/>
          </a:prstGeom>
          <a:noFill/>
        </p:spPr>
      </p:pic>
      <p:pic>
        <p:nvPicPr>
          <p:cNvPr id="181250" name="Picture 2"/>
          <p:cNvPicPr>
            <a:picLocks noChangeAspect="1" noChangeArrowheads="1"/>
          </p:cNvPicPr>
          <p:nvPr/>
        </p:nvPicPr>
        <p:blipFill>
          <a:blip r:embed="rId3" cstate="print"/>
          <a:srcRect/>
          <a:stretch>
            <a:fillRect/>
          </a:stretch>
        </p:blipFill>
        <p:spPr bwMode="auto">
          <a:xfrm>
            <a:off x="0" y="0"/>
            <a:ext cx="4683359" cy="6858000"/>
          </a:xfrm>
          <a:prstGeom prst="rect">
            <a:avLst/>
          </a:prstGeom>
          <a:noFill/>
          <a:ln w="9525">
            <a:noFill/>
            <a:miter lim="800000"/>
            <a:headEnd/>
            <a:tailEnd/>
          </a:ln>
          <a:effectLst/>
        </p:spPr>
      </p:pic>
      <p:sp>
        <p:nvSpPr>
          <p:cNvPr id="4" name="Oval 3"/>
          <p:cNvSpPr/>
          <p:nvPr/>
        </p:nvSpPr>
        <p:spPr>
          <a:xfrm>
            <a:off x="3143240" y="2357430"/>
            <a:ext cx="142876" cy="14287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2928926" y="2428868"/>
            <a:ext cx="142876" cy="14287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p:cNvSpPr/>
          <p:nvPr/>
        </p:nvSpPr>
        <p:spPr>
          <a:xfrm>
            <a:off x="2428860" y="3286124"/>
            <a:ext cx="142876" cy="14287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p:cNvSpPr/>
          <p:nvPr/>
        </p:nvSpPr>
        <p:spPr>
          <a:xfrm>
            <a:off x="2000232" y="3429000"/>
            <a:ext cx="142876" cy="14287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2714612" y="2786058"/>
            <a:ext cx="142876" cy="14287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1857356" y="3643314"/>
            <a:ext cx="142876" cy="1428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1571604" y="4857760"/>
            <a:ext cx="142876" cy="1428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1142976" y="2214554"/>
            <a:ext cx="500066"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714348" y="4214818"/>
            <a:ext cx="500066" cy="5000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4714876" y="0"/>
            <a:ext cx="4429124" cy="285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ITI FLAG.jpg"/>
          <p:cNvPicPr>
            <a:picLocks noChangeAspect="1"/>
          </p:cNvPicPr>
          <p:nvPr/>
        </p:nvPicPr>
        <p:blipFill>
          <a:blip r:embed="rId3" cstate="print"/>
          <a:stretch>
            <a:fillRect/>
          </a:stretch>
        </p:blipFill>
        <p:spPr>
          <a:xfrm>
            <a:off x="0" y="32167"/>
            <a:ext cx="9187295" cy="6825833"/>
          </a:xfrm>
          <a:prstGeom prst="rect">
            <a:avLst/>
          </a:prstGeom>
        </p:spPr>
      </p:pic>
      <p:sp>
        <p:nvSpPr>
          <p:cNvPr id="3" name="Rectangle 2"/>
          <p:cNvSpPr/>
          <p:nvPr/>
        </p:nvSpPr>
        <p:spPr>
          <a:xfrm>
            <a:off x="0" y="642918"/>
            <a:ext cx="9144000" cy="646331"/>
          </a:xfrm>
          <a:prstGeom prst="rect">
            <a:avLst/>
          </a:prstGeom>
        </p:spPr>
        <p:txBody>
          <a:bodyPr wrap="square">
            <a:spAutoFit/>
          </a:bodyPr>
          <a:lstStyle/>
          <a:p>
            <a:pPr marL="342900" indent="-342900" algn="ctr"/>
            <a:r>
              <a:rPr lang="en-CA" sz="3600" b="1" dirty="0" smtClean="0">
                <a:solidFill>
                  <a:schemeClr val="bg1"/>
                </a:solidFill>
              </a:rPr>
              <a:t>THE JANUARY 12 2010 HAITI EARTHQUAKE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8" name="Picture 7" descr="article-1242929-07D9251D000005DC-556_964x640.jpg"/>
          <p:cNvPicPr>
            <a:picLocks noChangeAspect="1"/>
          </p:cNvPicPr>
          <p:nvPr/>
        </p:nvPicPr>
        <p:blipFill>
          <a:blip r:embed="rId3" cstate="print"/>
          <a:stretch>
            <a:fillRect/>
          </a:stretch>
        </p:blipFill>
        <p:spPr>
          <a:xfrm>
            <a:off x="0" y="357166"/>
            <a:ext cx="9144000" cy="6070707"/>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123907" name="Picture 3" descr="C:\Users\S G Evans\AppData\Local\Microsoft\Windows\Temporary Internet Files\Content.Outlook\JCA9E3JT\Haiti_Cuba_Florida_GE.jpg"/>
          <p:cNvPicPr>
            <a:picLocks noChangeAspect="1" noChangeArrowheads="1"/>
          </p:cNvPicPr>
          <p:nvPr/>
        </p:nvPicPr>
        <p:blipFill>
          <a:blip r:embed="rId3" cstate="print"/>
          <a:srcRect/>
          <a:stretch>
            <a:fillRect/>
          </a:stretch>
        </p:blipFill>
        <p:spPr bwMode="auto">
          <a:xfrm>
            <a:off x="0" y="857232"/>
            <a:ext cx="9144000" cy="5016137"/>
          </a:xfrm>
          <a:prstGeom prst="rect">
            <a:avLst/>
          </a:prstGeom>
          <a:noFill/>
        </p:spPr>
      </p:pic>
      <p:sp>
        <p:nvSpPr>
          <p:cNvPr id="5" name="Oval 4"/>
          <p:cNvSpPr/>
          <p:nvPr/>
        </p:nvSpPr>
        <p:spPr>
          <a:xfrm>
            <a:off x="5786446" y="3500438"/>
            <a:ext cx="1665874" cy="1643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0" y="214290"/>
            <a:ext cx="9144000" cy="523220"/>
          </a:xfrm>
          <a:prstGeom prst="rect">
            <a:avLst/>
          </a:prstGeom>
          <a:noFill/>
        </p:spPr>
        <p:txBody>
          <a:bodyPr wrap="square" rtlCol="0">
            <a:spAutoFit/>
          </a:bodyPr>
          <a:lstStyle/>
          <a:p>
            <a:pPr algn="ctr"/>
            <a:r>
              <a:rPr lang="en-CA" sz="2800" b="1" dirty="0" smtClean="0">
                <a:solidFill>
                  <a:schemeClr val="bg1"/>
                </a:solidFill>
              </a:rPr>
              <a:t>LOCATION OF HISPANIOLA IN THE CARIBBEAN </a:t>
            </a:r>
            <a:endParaRPr lang="en-CA" sz="2800" b="1" dirty="0">
              <a:solidFill>
                <a:schemeClr val="bg1"/>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s.huntingdon.edu/jlewis/syl/ircomp/Maps/HaitiReliefMap.gif"/>
          <p:cNvPicPr>
            <a:picLocks noChangeAspect="1" noChangeArrowheads="1"/>
          </p:cNvPicPr>
          <p:nvPr/>
        </p:nvPicPr>
        <p:blipFill>
          <a:blip r:embed="rId3" cstate="print"/>
          <a:srcRect/>
          <a:stretch>
            <a:fillRect/>
          </a:stretch>
        </p:blipFill>
        <p:spPr bwMode="auto">
          <a:xfrm>
            <a:off x="0" y="428604"/>
            <a:ext cx="9138312" cy="5857892"/>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iti_01_13_10CROP.jpg"/>
          <p:cNvPicPr>
            <a:picLocks noChangeAspect="1"/>
          </p:cNvPicPr>
          <p:nvPr/>
        </p:nvPicPr>
        <p:blipFill>
          <a:blip r:embed="rId3" cstate="print">
            <a:biLevel thresh="50000"/>
          </a:blip>
          <a:stretch>
            <a:fillRect/>
          </a:stretch>
        </p:blipFill>
        <p:spPr>
          <a:xfrm>
            <a:off x="0" y="48460"/>
            <a:ext cx="9144000" cy="6761080"/>
          </a:xfrm>
          <a:prstGeom prst="rect">
            <a:avLst/>
          </a:prstGeom>
        </p:spPr>
      </p:pic>
      <p:sp>
        <p:nvSpPr>
          <p:cNvPr id="4" name="TextBox 3"/>
          <p:cNvSpPr txBox="1"/>
          <p:nvPr/>
        </p:nvSpPr>
        <p:spPr>
          <a:xfrm>
            <a:off x="0" y="142852"/>
            <a:ext cx="9144000" cy="1077218"/>
          </a:xfrm>
          <a:prstGeom prst="rect">
            <a:avLst/>
          </a:prstGeom>
          <a:solidFill>
            <a:schemeClr val="tx1"/>
          </a:solidFill>
        </p:spPr>
        <p:txBody>
          <a:bodyPr wrap="square" rtlCol="0">
            <a:spAutoFit/>
          </a:bodyPr>
          <a:lstStyle/>
          <a:p>
            <a:r>
              <a:rPr lang="en-CA" sz="3200" b="1" dirty="0" smtClean="0">
                <a:solidFill>
                  <a:schemeClr val="bg1"/>
                </a:solidFill>
              </a:rPr>
              <a:t>HAITI AND ONTARIO ; PHYSICAL AND DEMOGRAPHIC COMPARISONS</a:t>
            </a:r>
            <a:endParaRPr lang="en-CA" sz="3200" b="1" dirty="0">
              <a:solidFill>
                <a:schemeClr val="bg1"/>
              </a:solidFill>
            </a:endParaRPr>
          </a:p>
        </p:txBody>
      </p:sp>
      <p:sp>
        <p:nvSpPr>
          <p:cNvPr id="5" name="TextBox 4"/>
          <p:cNvSpPr txBox="1"/>
          <p:nvPr/>
        </p:nvSpPr>
        <p:spPr>
          <a:xfrm>
            <a:off x="214282" y="2143117"/>
            <a:ext cx="4643470" cy="3477875"/>
          </a:xfrm>
          <a:prstGeom prst="rect">
            <a:avLst/>
          </a:prstGeom>
          <a:solidFill>
            <a:schemeClr val="bg2">
              <a:lumMod val="50000"/>
              <a:alpha val="73000"/>
            </a:schemeClr>
          </a:solidFill>
        </p:spPr>
        <p:txBody>
          <a:bodyPr wrap="square" rtlCol="0">
            <a:spAutoFit/>
          </a:bodyPr>
          <a:lstStyle/>
          <a:p>
            <a:r>
              <a:rPr lang="en-CA" sz="2000" b="1" dirty="0" smtClean="0">
                <a:solidFill>
                  <a:srgbClr val="FFFF00"/>
                </a:solidFill>
              </a:rPr>
              <a:t>AREA</a:t>
            </a:r>
          </a:p>
          <a:p>
            <a:r>
              <a:rPr lang="en-CA" sz="2000" b="1" dirty="0" smtClean="0">
                <a:solidFill>
                  <a:schemeClr val="bg1"/>
                </a:solidFill>
              </a:rPr>
              <a:t>HAITI – 27,750 sq km</a:t>
            </a:r>
          </a:p>
          <a:p>
            <a:r>
              <a:rPr lang="en-CA" sz="2000" b="1" dirty="0" smtClean="0">
                <a:solidFill>
                  <a:schemeClr val="bg1"/>
                </a:solidFill>
              </a:rPr>
              <a:t>ONTARIO – 1,076,395 sq km</a:t>
            </a:r>
          </a:p>
          <a:p>
            <a:endParaRPr lang="en-CA" sz="2000" b="1" dirty="0">
              <a:solidFill>
                <a:schemeClr val="bg1"/>
              </a:solidFill>
            </a:endParaRPr>
          </a:p>
          <a:p>
            <a:r>
              <a:rPr lang="en-CA" sz="2000" b="1" dirty="0" smtClean="0">
                <a:solidFill>
                  <a:srgbClr val="FFFF00"/>
                </a:solidFill>
              </a:rPr>
              <a:t>POPULATION</a:t>
            </a:r>
          </a:p>
          <a:p>
            <a:r>
              <a:rPr lang="en-CA" sz="2000" b="1" dirty="0" smtClean="0">
                <a:solidFill>
                  <a:schemeClr val="bg1"/>
                </a:solidFill>
              </a:rPr>
              <a:t>HAITI = 9,035,536 (2009 estimate)</a:t>
            </a:r>
          </a:p>
          <a:p>
            <a:r>
              <a:rPr lang="en-CA" sz="2000" b="1" dirty="0" smtClean="0">
                <a:solidFill>
                  <a:schemeClr val="bg1"/>
                </a:solidFill>
              </a:rPr>
              <a:t>ONTARIO – 13,014,018 (2009 estimate)</a:t>
            </a:r>
          </a:p>
          <a:p>
            <a:endParaRPr lang="en-CA" sz="2000" b="1" dirty="0">
              <a:solidFill>
                <a:schemeClr val="bg1"/>
              </a:solidFill>
            </a:endParaRPr>
          </a:p>
          <a:p>
            <a:r>
              <a:rPr lang="en-CA" sz="2000" b="1" dirty="0" smtClean="0">
                <a:solidFill>
                  <a:srgbClr val="FFFF00"/>
                </a:solidFill>
              </a:rPr>
              <a:t>POPULATION DENSITY </a:t>
            </a:r>
          </a:p>
          <a:p>
            <a:r>
              <a:rPr lang="en-CA" sz="2000" b="1" dirty="0" smtClean="0">
                <a:solidFill>
                  <a:schemeClr val="bg1"/>
                </a:solidFill>
              </a:rPr>
              <a:t>HAITI – 325.6 p/sq km</a:t>
            </a:r>
          </a:p>
          <a:p>
            <a:r>
              <a:rPr lang="en-CA" sz="2000" b="1" dirty="0" smtClean="0">
                <a:solidFill>
                  <a:schemeClr val="bg1"/>
                </a:solidFill>
              </a:rPr>
              <a:t>ONTARIO – 12.09 p/sq km</a:t>
            </a:r>
            <a:endParaRPr lang="en-CA" sz="2000" b="1"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bwMode="auto">
          <a:xfrm>
            <a:off x="0" y="1857364"/>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0292" name="Text Box 4"/>
          <p:cNvSpPr txBox="1">
            <a:spLocks noChangeArrowheads="1"/>
          </p:cNvSpPr>
          <p:nvPr/>
        </p:nvSpPr>
        <p:spPr bwMode="auto">
          <a:xfrm>
            <a:off x="0" y="2000240"/>
            <a:ext cx="5357818" cy="4616648"/>
          </a:xfrm>
          <a:prstGeom prst="rect">
            <a:avLst/>
          </a:prstGeom>
          <a:noFill/>
          <a:ln w="9525">
            <a:noFill/>
            <a:miter lim="800000"/>
            <a:headEnd/>
            <a:tailEnd/>
          </a:ln>
          <a:effectLst/>
        </p:spPr>
        <p:txBody>
          <a:bodyPr wrap="square">
            <a:spAutoFit/>
          </a:bodyPr>
          <a:lstStyle/>
          <a:p>
            <a:pPr marL="457200" indent="-457200" algn="l">
              <a:spcBef>
                <a:spcPct val="50000"/>
              </a:spcBef>
              <a:buFontTx/>
              <a:buAutoNum type="arabicPeriod"/>
            </a:pPr>
            <a:r>
              <a:rPr lang="en-US" sz="2800" dirty="0">
                <a:latin typeface="+mn-lt"/>
              </a:rPr>
              <a:t>The concept of </a:t>
            </a:r>
            <a:r>
              <a:rPr lang="en-US" sz="2800" dirty="0" smtClean="0">
                <a:latin typeface="+mn-lt"/>
              </a:rPr>
              <a:t>Magnitude </a:t>
            </a:r>
            <a:r>
              <a:rPr lang="en-US" sz="2800" dirty="0">
                <a:latin typeface="+mn-lt"/>
              </a:rPr>
              <a:t>(M) and </a:t>
            </a:r>
            <a:r>
              <a:rPr lang="en-US" sz="2800" dirty="0" smtClean="0">
                <a:latin typeface="+mn-lt"/>
              </a:rPr>
              <a:t>Frequency (F</a:t>
            </a:r>
            <a:r>
              <a:rPr lang="en-US" sz="2800" dirty="0">
                <a:latin typeface="+mn-lt"/>
              </a:rPr>
              <a:t>)</a:t>
            </a:r>
          </a:p>
          <a:p>
            <a:pPr marL="457200" indent="-457200" algn="l">
              <a:spcBef>
                <a:spcPct val="50000"/>
              </a:spcBef>
              <a:buFontTx/>
              <a:buAutoNum type="arabicPeriod"/>
            </a:pPr>
            <a:r>
              <a:rPr lang="en-US" sz="2800" dirty="0">
                <a:latin typeface="+mn-lt"/>
              </a:rPr>
              <a:t>Power Law form : F = </a:t>
            </a:r>
            <a:r>
              <a:rPr lang="en-US" sz="2800" dirty="0" err="1" smtClean="0">
                <a:latin typeface="+mn-lt"/>
              </a:rPr>
              <a:t>aM</a:t>
            </a:r>
            <a:r>
              <a:rPr lang="en-US" sz="2800" baseline="30000" dirty="0" smtClean="0">
                <a:latin typeface="+mn-lt"/>
              </a:rPr>
              <a:t>-b</a:t>
            </a:r>
            <a:r>
              <a:rPr lang="en-US" sz="2800" dirty="0" smtClean="0">
                <a:latin typeface="+mn-lt"/>
              </a:rPr>
              <a:t> [NOTE </a:t>
            </a:r>
            <a:r>
              <a:rPr lang="en-US" sz="2800" dirty="0" smtClean="0"/>
              <a:t>VALUE OF EXPONENT IS NEGATIVE INDICATIVE OF INVERSE RELATION]</a:t>
            </a:r>
            <a:endParaRPr lang="en-US" sz="2800" dirty="0" smtClean="0">
              <a:latin typeface="+mn-lt"/>
            </a:endParaRPr>
          </a:p>
          <a:p>
            <a:pPr marL="457200" indent="-457200" algn="l">
              <a:spcBef>
                <a:spcPct val="50000"/>
              </a:spcBef>
              <a:buFontTx/>
              <a:buAutoNum type="arabicPeriod"/>
            </a:pPr>
            <a:r>
              <a:rPr lang="en-US" sz="2800" dirty="0" smtClean="0">
                <a:latin typeface="+mn-lt"/>
              </a:rPr>
              <a:t>The </a:t>
            </a:r>
            <a:r>
              <a:rPr lang="en-US" sz="2800" dirty="0" err="1" smtClean="0">
                <a:latin typeface="+mn-lt"/>
              </a:rPr>
              <a:t>Gutenburg</a:t>
            </a:r>
            <a:r>
              <a:rPr lang="en-US" sz="2800" dirty="0" smtClean="0">
                <a:latin typeface="+mn-lt"/>
              </a:rPr>
              <a:t>-Richter relation</a:t>
            </a:r>
            <a:endParaRPr lang="en-US" sz="2800" dirty="0">
              <a:latin typeface="+mn-lt"/>
            </a:endParaRPr>
          </a:p>
          <a:p>
            <a:pPr marL="457200" indent="-457200" algn="l">
              <a:spcBef>
                <a:spcPct val="50000"/>
              </a:spcBef>
            </a:pPr>
            <a:r>
              <a:rPr lang="en-US" sz="2800" dirty="0" smtClean="0">
                <a:latin typeface="+mn-lt"/>
              </a:rPr>
              <a:t>4.</a:t>
            </a:r>
            <a:r>
              <a:rPr lang="en-US" sz="2800" dirty="0">
                <a:latin typeface="+mn-lt"/>
              </a:rPr>
              <a:t>	Smaller events are much more common than large </a:t>
            </a:r>
            <a:r>
              <a:rPr lang="en-US" sz="2800" dirty="0" smtClean="0">
                <a:latin typeface="+mn-lt"/>
              </a:rPr>
              <a:t>events</a:t>
            </a:r>
            <a:endParaRPr lang="en-US" sz="3200" dirty="0"/>
          </a:p>
        </p:txBody>
      </p:sp>
      <p:pic>
        <p:nvPicPr>
          <p:cNvPr id="140293" name="Picture 5" descr="gr"/>
          <p:cNvPicPr>
            <a:picLocks noChangeAspect="1" noChangeArrowheads="1"/>
          </p:cNvPicPr>
          <p:nvPr/>
        </p:nvPicPr>
        <p:blipFill>
          <a:blip r:embed="rId3" cstate="print"/>
          <a:srcRect/>
          <a:stretch>
            <a:fillRect/>
          </a:stretch>
        </p:blipFill>
        <p:spPr bwMode="auto">
          <a:xfrm>
            <a:off x="5929322" y="1500174"/>
            <a:ext cx="3140445" cy="4069570"/>
          </a:xfrm>
          <a:prstGeom prst="rect">
            <a:avLst/>
          </a:prstGeom>
          <a:noFill/>
        </p:spPr>
      </p:pic>
      <p:sp>
        <p:nvSpPr>
          <p:cNvPr id="140294" name="Text Box 6"/>
          <p:cNvSpPr txBox="1">
            <a:spLocks noChangeArrowheads="1"/>
          </p:cNvSpPr>
          <p:nvPr/>
        </p:nvSpPr>
        <p:spPr bwMode="auto">
          <a:xfrm>
            <a:off x="381000" y="228600"/>
            <a:ext cx="8305800" cy="2308324"/>
          </a:xfrm>
          <a:prstGeom prst="rect">
            <a:avLst/>
          </a:prstGeom>
          <a:noFill/>
          <a:ln w="9525">
            <a:noFill/>
            <a:miter lim="800000"/>
            <a:headEnd/>
            <a:tailEnd/>
          </a:ln>
          <a:effectLst/>
        </p:spPr>
        <p:txBody>
          <a:bodyPr>
            <a:spAutoFit/>
          </a:bodyPr>
          <a:lstStyle/>
          <a:p>
            <a:pPr algn="l">
              <a:spcBef>
                <a:spcPct val="50000"/>
              </a:spcBef>
            </a:pPr>
            <a:r>
              <a:rPr lang="en-US" sz="3200" b="1" dirty="0" smtClean="0">
                <a:latin typeface="+mn-lt"/>
              </a:rPr>
              <a:t>PATTERNS OF OCCURRENCE IN TIME </a:t>
            </a:r>
            <a:r>
              <a:rPr lang="en-US" sz="3200" b="1" dirty="0">
                <a:latin typeface="+mn-lt"/>
              </a:rPr>
              <a:t>– POWER LAW </a:t>
            </a:r>
            <a:r>
              <a:rPr lang="en-US" sz="3200" b="1" dirty="0" smtClean="0">
                <a:latin typeface="+mn-lt"/>
              </a:rPr>
              <a:t>RELATIONS; THE BASIS OF SEISMIC HAZARD ASSESSMENT</a:t>
            </a:r>
            <a:endParaRPr lang="en-US" sz="3200" b="1" dirty="0">
              <a:latin typeface="+mn-lt"/>
            </a:endParaRPr>
          </a:p>
          <a:p>
            <a:pPr>
              <a:spcBef>
                <a:spcPct val="50000"/>
              </a:spcBef>
            </a:pPr>
            <a:endParaRPr lang="en-US" sz="3200" dirty="0"/>
          </a:p>
        </p:txBody>
      </p:sp>
      <p:sp>
        <p:nvSpPr>
          <p:cNvPr id="6" name="TextBox 5"/>
          <p:cNvSpPr txBox="1"/>
          <p:nvPr/>
        </p:nvSpPr>
        <p:spPr>
          <a:xfrm>
            <a:off x="5929322" y="5715016"/>
            <a:ext cx="2500330" cy="400110"/>
          </a:xfrm>
          <a:prstGeom prst="rect">
            <a:avLst/>
          </a:prstGeom>
          <a:noFill/>
        </p:spPr>
        <p:txBody>
          <a:bodyPr wrap="square" rtlCol="0">
            <a:spAutoFit/>
          </a:bodyPr>
          <a:lstStyle/>
          <a:p>
            <a:pPr algn="l"/>
            <a:r>
              <a:rPr lang="en-US" sz="2000" dirty="0" smtClean="0">
                <a:latin typeface="+mn-lt"/>
              </a:rPr>
              <a:t>MAGNITUDE</a:t>
            </a:r>
            <a:endParaRPr lang="en-US" sz="2000" dirty="0">
              <a:latin typeface="+mn-lt"/>
            </a:endParaRPr>
          </a:p>
        </p:txBody>
      </p:sp>
      <p:cxnSp>
        <p:nvCxnSpPr>
          <p:cNvPr id="8" name="Straight Arrow Connector 7"/>
          <p:cNvCxnSpPr/>
          <p:nvPr/>
        </p:nvCxnSpPr>
        <p:spPr bwMode="auto">
          <a:xfrm>
            <a:off x="7429520" y="5929330"/>
            <a:ext cx="1143008" cy="158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9" name="TextBox 8"/>
          <p:cNvSpPr txBox="1"/>
          <p:nvPr/>
        </p:nvSpPr>
        <p:spPr>
          <a:xfrm rot="16200000">
            <a:off x="4700617" y="4729143"/>
            <a:ext cx="1857388" cy="400110"/>
          </a:xfrm>
          <a:prstGeom prst="rect">
            <a:avLst/>
          </a:prstGeom>
          <a:noFill/>
        </p:spPr>
        <p:txBody>
          <a:bodyPr wrap="square" rtlCol="0">
            <a:spAutoFit/>
          </a:bodyPr>
          <a:lstStyle/>
          <a:p>
            <a:r>
              <a:rPr lang="en-US" sz="2000" dirty="0" smtClean="0">
                <a:latin typeface="+mn-lt"/>
              </a:rPr>
              <a:t>FREQUENCY</a:t>
            </a:r>
            <a:endParaRPr lang="en-US" sz="2000" dirty="0">
              <a:latin typeface="+mn-lt"/>
            </a:endParaRPr>
          </a:p>
        </p:txBody>
      </p:sp>
      <p:cxnSp>
        <p:nvCxnSpPr>
          <p:cNvPr id="10" name="Straight Arrow Connector 9"/>
          <p:cNvCxnSpPr/>
          <p:nvPr/>
        </p:nvCxnSpPr>
        <p:spPr bwMode="auto">
          <a:xfrm rot="5400000" flipH="1" flipV="1">
            <a:off x="5215736" y="3656806"/>
            <a:ext cx="857256" cy="1588"/>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cxnSp>
        <p:nvCxnSpPr>
          <p:cNvPr id="12" name="Straight Connector 11"/>
          <p:cNvCxnSpPr/>
          <p:nvPr/>
        </p:nvCxnSpPr>
        <p:spPr bwMode="auto">
          <a:xfrm>
            <a:off x="0" y="6713560"/>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itiandOntario_New.jpg"/>
          <p:cNvPicPr>
            <a:picLocks noChangeAspect="1"/>
          </p:cNvPicPr>
          <p:nvPr/>
        </p:nvPicPr>
        <p:blipFill>
          <a:blip r:embed="rId3" cstate="print"/>
          <a:stretch>
            <a:fillRect/>
          </a:stretch>
        </p:blipFill>
        <p:spPr>
          <a:xfrm>
            <a:off x="0" y="-50030"/>
            <a:ext cx="9144000" cy="6958060"/>
          </a:xfrm>
          <a:prstGeom prst="rect">
            <a:avLst/>
          </a:prstGeom>
        </p:spPr>
      </p:pic>
      <p:sp>
        <p:nvSpPr>
          <p:cNvPr id="3" name="TextBox 2"/>
          <p:cNvSpPr txBox="1"/>
          <p:nvPr/>
        </p:nvSpPr>
        <p:spPr>
          <a:xfrm>
            <a:off x="0" y="6457890"/>
            <a:ext cx="6786578" cy="400110"/>
          </a:xfrm>
          <a:prstGeom prst="rect">
            <a:avLst/>
          </a:prstGeom>
          <a:noFill/>
        </p:spPr>
        <p:txBody>
          <a:bodyPr wrap="square" rtlCol="0">
            <a:spAutoFit/>
          </a:bodyPr>
          <a:lstStyle/>
          <a:p>
            <a:r>
              <a:rPr lang="en-CA" sz="2000" b="1" dirty="0" smtClean="0"/>
              <a:t>HAITI AND SOUTHWESTERN ONTARIO </a:t>
            </a:r>
            <a:endParaRPr lang="en-CA" sz="2000" b="1"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inapcache.boston.com/universal/site_graphics/blogs/bigpicture/haiti_01_13/h07_21692589.jpg"/>
          <p:cNvPicPr>
            <a:picLocks noChangeAspect="1" noChangeArrowheads="1"/>
          </p:cNvPicPr>
          <p:nvPr/>
        </p:nvPicPr>
        <p:blipFill>
          <a:blip r:embed="rId3" cstate="print"/>
          <a:srcRect/>
          <a:stretch>
            <a:fillRect/>
          </a:stretch>
        </p:blipFill>
        <p:spPr bwMode="auto">
          <a:xfrm>
            <a:off x="0" y="0"/>
            <a:ext cx="9144000" cy="5837382"/>
          </a:xfrm>
          <a:prstGeom prst="rect">
            <a:avLst/>
          </a:prstGeom>
          <a:noFill/>
        </p:spPr>
      </p:pic>
      <p:sp>
        <p:nvSpPr>
          <p:cNvPr id="3" name="TextBox 2"/>
          <p:cNvSpPr txBox="1"/>
          <p:nvPr/>
        </p:nvSpPr>
        <p:spPr>
          <a:xfrm>
            <a:off x="0" y="5786454"/>
            <a:ext cx="9144000" cy="369332"/>
          </a:xfrm>
          <a:prstGeom prst="rect">
            <a:avLst/>
          </a:prstGeom>
          <a:noFill/>
        </p:spPr>
        <p:txBody>
          <a:bodyPr wrap="square" rtlCol="0">
            <a:spAutoFit/>
          </a:bodyPr>
          <a:lstStyle/>
          <a:p>
            <a:pPr algn="ctr"/>
            <a:r>
              <a:rPr lang="en-CA" b="1" dirty="0" smtClean="0"/>
              <a:t>SEISMOGRAM OF HAITI EARTHQUAKE RECORDED AT CALTECH SEISMOLOGICAL LABORATORY</a:t>
            </a:r>
            <a:endParaRPr lang="en-CA" b="1" dirty="0"/>
          </a:p>
        </p:txBody>
      </p:sp>
      <p:sp>
        <p:nvSpPr>
          <p:cNvPr id="4" name="TextBox 3"/>
          <p:cNvSpPr txBox="1"/>
          <p:nvPr/>
        </p:nvSpPr>
        <p:spPr>
          <a:xfrm>
            <a:off x="0" y="6215082"/>
            <a:ext cx="9144000" cy="369332"/>
          </a:xfrm>
          <a:prstGeom prst="rect">
            <a:avLst/>
          </a:prstGeom>
          <a:noFill/>
        </p:spPr>
        <p:txBody>
          <a:bodyPr wrap="square" rtlCol="0">
            <a:spAutoFit/>
          </a:bodyPr>
          <a:lstStyle/>
          <a:p>
            <a:pPr algn="ctr"/>
            <a:r>
              <a:rPr lang="en-CA" dirty="0" smtClean="0"/>
              <a:t>M = 7.0; Depth = 13 km; Occurred at 4:53 pm Local Time</a:t>
            </a:r>
            <a:endParaRPr lang="en-CA"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bb50342_0303"/>
          <p:cNvPicPr>
            <a:picLocks noChangeAspect="1" noChangeArrowheads="1"/>
          </p:cNvPicPr>
          <p:nvPr/>
        </p:nvPicPr>
        <p:blipFill>
          <a:blip r:embed="rId3" cstate="print"/>
          <a:srcRect/>
          <a:stretch>
            <a:fillRect/>
          </a:stretch>
        </p:blipFill>
        <p:spPr bwMode="auto">
          <a:xfrm>
            <a:off x="1" y="500042"/>
            <a:ext cx="9144000" cy="5797200"/>
          </a:xfrm>
          <a:prstGeom prst="rect">
            <a:avLst/>
          </a:prstGeom>
          <a:noFill/>
          <a:ln w="9525">
            <a:noFill/>
            <a:miter lim="800000"/>
            <a:headEnd/>
            <a:tailEnd/>
          </a:ln>
          <a:effectLst/>
        </p:spPr>
      </p:pic>
      <p:sp>
        <p:nvSpPr>
          <p:cNvPr id="3" name="Oval 2"/>
          <p:cNvSpPr/>
          <p:nvPr/>
        </p:nvSpPr>
        <p:spPr>
          <a:xfrm>
            <a:off x="3786182" y="2357430"/>
            <a:ext cx="1071570" cy="10001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p:cNvSpPr txBox="1"/>
          <p:nvPr/>
        </p:nvSpPr>
        <p:spPr>
          <a:xfrm>
            <a:off x="0" y="0"/>
            <a:ext cx="9144000" cy="369332"/>
          </a:xfrm>
          <a:prstGeom prst="rect">
            <a:avLst/>
          </a:prstGeom>
          <a:noFill/>
        </p:spPr>
        <p:txBody>
          <a:bodyPr wrap="square" rtlCol="0">
            <a:spAutoFit/>
          </a:bodyPr>
          <a:lstStyle/>
          <a:p>
            <a:r>
              <a:rPr lang="en-CA" dirty="0" smtClean="0"/>
              <a:t>MAJOR TECTONIC PLATES AND LOCATION OF CARIBBEAN PLATE</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3" cstate="print"/>
          <a:srcRect/>
          <a:stretch>
            <a:fillRect/>
          </a:stretch>
        </p:blipFill>
        <p:spPr bwMode="auto">
          <a:xfrm>
            <a:off x="-1" y="1081088"/>
            <a:ext cx="9144001" cy="4637852"/>
          </a:xfrm>
          <a:prstGeom prst="rect">
            <a:avLst/>
          </a:prstGeom>
          <a:noFill/>
          <a:ln w="9525">
            <a:noFill/>
            <a:miter lim="800000"/>
            <a:headEnd/>
            <a:tailEnd/>
          </a:ln>
          <a:effectLst/>
        </p:spPr>
      </p:pic>
      <p:sp>
        <p:nvSpPr>
          <p:cNvPr id="3" name="Oval 2"/>
          <p:cNvSpPr/>
          <p:nvPr/>
        </p:nvSpPr>
        <p:spPr>
          <a:xfrm>
            <a:off x="5143504" y="2714620"/>
            <a:ext cx="142876"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p:cNvSpPr/>
          <p:nvPr/>
        </p:nvSpPr>
        <p:spPr>
          <a:xfrm>
            <a:off x="0" y="214290"/>
            <a:ext cx="9144000" cy="400110"/>
          </a:xfrm>
          <a:prstGeom prst="rect">
            <a:avLst/>
          </a:prstGeom>
        </p:spPr>
        <p:txBody>
          <a:bodyPr wrap="square">
            <a:spAutoFit/>
          </a:bodyPr>
          <a:lstStyle/>
          <a:p>
            <a:pPr algn="ctr"/>
            <a:r>
              <a:rPr lang="en-CA" sz="2000" b="1" dirty="0" smtClean="0"/>
              <a:t>TECTONIC SETTING OF JAN 12 HAITI EARTHQUAKE (M~7.0) – THE CARIBBEAN PLATE</a:t>
            </a:r>
            <a:endParaRPr lang="en-CA" sz="2000" b="1" dirty="0"/>
          </a:p>
        </p:txBody>
      </p:sp>
      <p:sp>
        <p:nvSpPr>
          <p:cNvPr id="5" name="TextBox 4"/>
          <p:cNvSpPr txBox="1"/>
          <p:nvPr/>
        </p:nvSpPr>
        <p:spPr>
          <a:xfrm>
            <a:off x="0" y="6143644"/>
            <a:ext cx="3786214" cy="338554"/>
          </a:xfrm>
          <a:prstGeom prst="rect">
            <a:avLst/>
          </a:prstGeom>
          <a:noFill/>
        </p:spPr>
        <p:txBody>
          <a:bodyPr wrap="square" rtlCol="0">
            <a:spAutoFit/>
          </a:bodyPr>
          <a:lstStyle/>
          <a:p>
            <a:r>
              <a:rPr lang="en-CA" sz="1600" b="1" dirty="0" smtClean="0">
                <a:solidFill>
                  <a:srgbClr val="FF0000"/>
                </a:solidFill>
              </a:rPr>
              <a:t>[source – </a:t>
            </a:r>
            <a:r>
              <a:rPr lang="en-CA" sz="1600" b="1" dirty="0" err="1" smtClean="0">
                <a:solidFill>
                  <a:srgbClr val="FF0000"/>
                </a:solidFill>
              </a:rPr>
              <a:t>Demets</a:t>
            </a:r>
            <a:r>
              <a:rPr lang="en-CA" sz="1600" b="1" dirty="0" smtClean="0">
                <a:solidFill>
                  <a:srgbClr val="FF0000"/>
                </a:solidFill>
              </a:rPr>
              <a:t> et al. 2000]</a:t>
            </a:r>
            <a:endParaRPr lang="en-CA" sz="1600" b="1" dirty="0">
              <a:solidFill>
                <a:srgbClr val="FF0000"/>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2" name="Picture 1" descr="HAITI_A.jpg"/>
          <p:cNvPicPr>
            <a:picLocks noChangeAspect="1"/>
          </p:cNvPicPr>
          <p:nvPr/>
        </p:nvPicPr>
        <p:blipFill>
          <a:blip r:embed="rId3" cstate="print"/>
          <a:stretch>
            <a:fillRect/>
          </a:stretch>
        </p:blipFill>
        <p:spPr>
          <a:xfrm>
            <a:off x="0" y="1147812"/>
            <a:ext cx="9144000" cy="4562375"/>
          </a:xfrm>
          <a:prstGeom prst="rect">
            <a:avLst/>
          </a:prstGeom>
        </p:spPr>
      </p:pic>
      <p:sp>
        <p:nvSpPr>
          <p:cNvPr id="3" name="Oval 2"/>
          <p:cNvSpPr/>
          <p:nvPr/>
        </p:nvSpPr>
        <p:spPr>
          <a:xfrm>
            <a:off x="4500562" y="2214554"/>
            <a:ext cx="142876" cy="1428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p:cNvSpPr txBox="1"/>
          <p:nvPr/>
        </p:nvSpPr>
        <p:spPr>
          <a:xfrm>
            <a:off x="214282" y="357166"/>
            <a:ext cx="7286676" cy="461665"/>
          </a:xfrm>
          <a:prstGeom prst="rect">
            <a:avLst/>
          </a:prstGeom>
          <a:noFill/>
        </p:spPr>
        <p:txBody>
          <a:bodyPr wrap="square" rtlCol="0">
            <a:spAutoFit/>
          </a:bodyPr>
          <a:lstStyle/>
          <a:p>
            <a:r>
              <a:rPr lang="en-CA" sz="2400" b="1" dirty="0" smtClean="0"/>
              <a:t>THE CARIBBEAN PLATE ON GOOGLE EARTH </a:t>
            </a:r>
            <a:endParaRPr lang="en-CA" sz="2400" b="1"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571480"/>
            <a:ext cx="9144000" cy="5652270"/>
          </a:xfrm>
          <a:prstGeom prst="rect">
            <a:avLst/>
          </a:prstGeom>
          <a:noFill/>
          <a:ln w="9525">
            <a:noFill/>
            <a:miter lim="800000"/>
            <a:headEnd/>
            <a:tailEnd/>
          </a:ln>
          <a:effectLst/>
        </p:spPr>
      </p:pic>
      <p:sp>
        <p:nvSpPr>
          <p:cNvPr id="3" name="Oval 2"/>
          <p:cNvSpPr/>
          <p:nvPr/>
        </p:nvSpPr>
        <p:spPr bwMode="auto">
          <a:xfrm>
            <a:off x="4929190" y="1928802"/>
            <a:ext cx="357190" cy="35719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smtClean="0">
              <a:ln>
                <a:noFill/>
              </a:ln>
              <a:solidFill>
                <a:schemeClr val="tx1"/>
              </a:solidFill>
              <a:effectLst/>
              <a:latin typeface="Times New Roman" pitchFamily="18" charset="0"/>
            </a:endParaRPr>
          </a:p>
        </p:txBody>
      </p:sp>
      <p:sp>
        <p:nvSpPr>
          <p:cNvPr id="5" name="TextBox 4"/>
          <p:cNvSpPr txBox="1"/>
          <p:nvPr/>
        </p:nvSpPr>
        <p:spPr>
          <a:xfrm>
            <a:off x="0" y="6357958"/>
            <a:ext cx="3786214" cy="338554"/>
          </a:xfrm>
          <a:prstGeom prst="rect">
            <a:avLst/>
          </a:prstGeom>
          <a:noFill/>
        </p:spPr>
        <p:txBody>
          <a:bodyPr wrap="square" rtlCol="0">
            <a:spAutoFit/>
          </a:bodyPr>
          <a:lstStyle/>
          <a:p>
            <a:r>
              <a:rPr lang="en-CA" sz="1600" b="1" dirty="0" smtClean="0">
                <a:solidFill>
                  <a:srgbClr val="FF0000"/>
                </a:solidFill>
              </a:rPr>
              <a:t>[source – Mann et al. 1995]</a:t>
            </a:r>
            <a:endParaRPr lang="en-CA" sz="1600" b="1" dirty="0">
              <a:solidFill>
                <a:srgbClr val="FF0000"/>
              </a:solidFill>
            </a:endParaRPr>
          </a:p>
        </p:txBody>
      </p:sp>
      <p:sp>
        <p:nvSpPr>
          <p:cNvPr id="6" name="Rectangle 5"/>
          <p:cNvSpPr/>
          <p:nvPr/>
        </p:nvSpPr>
        <p:spPr>
          <a:xfrm>
            <a:off x="0" y="130710"/>
            <a:ext cx="9144000" cy="400110"/>
          </a:xfrm>
          <a:prstGeom prst="rect">
            <a:avLst/>
          </a:prstGeom>
        </p:spPr>
        <p:txBody>
          <a:bodyPr wrap="square">
            <a:spAutoFit/>
          </a:bodyPr>
          <a:lstStyle/>
          <a:p>
            <a:pPr marL="342900" indent="-342900" algn="ctr"/>
            <a:r>
              <a:rPr lang="en-CA" sz="2000" b="1" dirty="0" smtClean="0">
                <a:solidFill>
                  <a:srgbClr val="0070C0"/>
                </a:solidFill>
              </a:rPr>
              <a:t>PAST IS PROLOGUE - EARTHQUAKES OF THE PAST (HISPANIOLA AND JAMAICA)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10594" name="Picture 2" descr="http://www.oas.org/cdmp/document/kma/seismic/fig2-0.gif"/>
          <p:cNvPicPr>
            <a:picLocks noChangeAspect="1" noChangeArrowheads="1"/>
          </p:cNvPicPr>
          <p:nvPr/>
        </p:nvPicPr>
        <p:blipFill>
          <a:blip r:embed="rId3" cstate="print"/>
          <a:srcRect/>
          <a:stretch>
            <a:fillRect/>
          </a:stretch>
        </p:blipFill>
        <p:spPr bwMode="auto">
          <a:xfrm>
            <a:off x="-1" y="0"/>
            <a:ext cx="6342929" cy="5072074"/>
          </a:xfrm>
          <a:prstGeom prst="rect">
            <a:avLst/>
          </a:prstGeom>
          <a:noFill/>
        </p:spPr>
      </p:pic>
      <p:sp>
        <p:nvSpPr>
          <p:cNvPr id="3" name="TextBox 2"/>
          <p:cNvSpPr txBox="1"/>
          <p:nvPr/>
        </p:nvSpPr>
        <p:spPr>
          <a:xfrm>
            <a:off x="6357950" y="1428736"/>
            <a:ext cx="2786050" cy="4832092"/>
          </a:xfrm>
          <a:prstGeom prst="rect">
            <a:avLst/>
          </a:prstGeom>
          <a:noFill/>
        </p:spPr>
        <p:txBody>
          <a:bodyPr wrap="square" rtlCol="0">
            <a:spAutoFit/>
          </a:bodyPr>
          <a:lstStyle/>
          <a:p>
            <a:r>
              <a:rPr lang="en-CA" sz="2800" b="1" dirty="0" smtClean="0"/>
              <a:t>DESTRUCTION OF PORT ROYAL, JAMAICA IN 1692; AN EARLY HISTORICAL EVENT ON THE ENRIQUILLO-PLANTAIN GARDEN FAULT</a:t>
            </a:r>
          </a:p>
          <a:p>
            <a:endParaRPr lang="en-CA" sz="2800" b="1" dirty="0" smtClean="0"/>
          </a:p>
          <a:p>
            <a:r>
              <a:rPr lang="en-CA" sz="2800" b="1" dirty="0" smtClean="0"/>
              <a:t>[2,000 DEATHS] </a:t>
            </a:r>
            <a:endParaRPr lang="en-CA" sz="2800" b="1" dirty="0"/>
          </a:p>
        </p:txBody>
      </p:sp>
      <p:pic>
        <p:nvPicPr>
          <p:cNvPr id="110595" name="Picture 3"/>
          <p:cNvPicPr>
            <a:picLocks noChangeAspect="1" noChangeArrowheads="1"/>
          </p:cNvPicPr>
          <p:nvPr/>
        </p:nvPicPr>
        <p:blipFill>
          <a:blip r:embed="rId4" cstate="print"/>
          <a:srcRect/>
          <a:stretch>
            <a:fillRect/>
          </a:stretch>
        </p:blipFill>
        <p:spPr bwMode="auto">
          <a:xfrm>
            <a:off x="1" y="5140449"/>
            <a:ext cx="6357949" cy="1717550"/>
          </a:xfrm>
          <a:prstGeom prst="rect">
            <a:avLst/>
          </a:prstGeom>
          <a:noFill/>
          <a:ln w="9525">
            <a:noFill/>
            <a:miter lim="800000"/>
            <a:headEnd/>
            <a:tailEnd/>
          </a:ln>
        </p:spPr>
      </p:pic>
      <p:sp>
        <p:nvSpPr>
          <p:cNvPr id="5" name="TextBox 4"/>
          <p:cNvSpPr txBox="1"/>
          <p:nvPr/>
        </p:nvSpPr>
        <p:spPr>
          <a:xfrm>
            <a:off x="2357422" y="6519446"/>
            <a:ext cx="3786214" cy="338554"/>
          </a:xfrm>
          <a:prstGeom prst="rect">
            <a:avLst/>
          </a:prstGeom>
          <a:noFill/>
        </p:spPr>
        <p:txBody>
          <a:bodyPr wrap="square" rtlCol="0">
            <a:spAutoFit/>
          </a:bodyPr>
          <a:lstStyle/>
          <a:p>
            <a:r>
              <a:rPr lang="en-CA" sz="1600" b="1" dirty="0" smtClean="0">
                <a:solidFill>
                  <a:srgbClr val="FF0000"/>
                </a:solidFill>
              </a:rPr>
              <a:t>[source – Taber, 1920]</a:t>
            </a:r>
            <a:endParaRPr lang="en-CA" sz="1600" b="1" dirty="0">
              <a:solidFill>
                <a:srgbClr val="FF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3" cstate="print"/>
          <a:srcRect/>
          <a:stretch>
            <a:fillRect/>
          </a:stretch>
        </p:blipFill>
        <p:spPr bwMode="auto">
          <a:xfrm>
            <a:off x="0" y="642918"/>
            <a:ext cx="9174763" cy="5000659"/>
          </a:xfrm>
          <a:prstGeom prst="rect">
            <a:avLst/>
          </a:prstGeom>
          <a:noFill/>
          <a:ln w="9525">
            <a:noFill/>
            <a:miter lim="800000"/>
            <a:headEnd/>
            <a:tailEnd/>
          </a:ln>
        </p:spPr>
      </p:pic>
      <p:sp>
        <p:nvSpPr>
          <p:cNvPr id="3" name="TextBox 2"/>
          <p:cNvSpPr txBox="1"/>
          <p:nvPr/>
        </p:nvSpPr>
        <p:spPr>
          <a:xfrm>
            <a:off x="0" y="5929330"/>
            <a:ext cx="9144000" cy="369332"/>
          </a:xfrm>
          <a:prstGeom prst="rect">
            <a:avLst/>
          </a:prstGeom>
          <a:noFill/>
        </p:spPr>
        <p:txBody>
          <a:bodyPr wrap="square" rtlCol="0">
            <a:spAutoFit/>
          </a:bodyPr>
          <a:lstStyle/>
          <a:p>
            <a:pPr algn="ctr"/>
            <a:r>
              <a:rPr lang="en-CA" b="1" dirty="0" smtClean="0"/>
              <a:t>Article by J. Scherer in Bulletin of the Seismological Society of America published in 1913</a:t>
            </a:r>
            <a:endParaRPr lang="en-CA" b="1"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a:blip r:embed="rId3" cstate="print"/>
          <a:srcRect/>
          <a:stretch>
            <a:fillRect/>
          </a:stretch>
        </p:blipFill>
        <p:spPr bwMode="auto">
          <a:xfrm>
            <a:off x="0" y="1415230"/>
            <a:ext cx="9113340" cy="4014033"/>
          </a:xfrm>
          <a:prstGeom prst="rect">
            <a:avLst/>
          </a:prstGeom>
          <a:noFill/>
          <a:ln w="9525">
            <a:noFill/>
            <a:miter lim="800000"/>
            <a:headEnd/>
            <a:tailEnd/>
          </a:ln>
        </p:spPr>
      </p:pic>
      <p:sp>
        <p:nvSpPr>
          <p:cNvPr id="3" name="TextBox 2"/>
          <p:cNvSpPr txBox="1"/>
          <p:nvPr/>
        </p:nvSpPr>
        <p:spPr>
          <a:xfrm>
            <a:off x="0" y="428604"/>
            <a:ext cx="9144000" cy="584775"/>
          </a:xfrm>
          <a:prstGeom prst="rect">
            <a:avLst/>
          </a:prstGeom>
          <a:noFill/>
        </p:spPr>
        <p:txBody>
          <a:bodyPr wrap="square" rtlCol="0">
            <a:spAutoFit/>
          </a:bodyPr>
          <a:lstStyle/>
          <a:p>
            <a:pPr algn="ctr"/>
            <a:r>
              <a:rPr lang="en-CA" sz="3200" b="1" dirty="0" smtClean="0"/>
              <a:t>DESCRIPTION OF 1751 EARTHQUAKE</a:t>
            </a:r>
            <a:endParaRPr lang="en-CA" sz="3200" b="1" dirty="0"/>
          </a:p>
        </p:txBody>
      </p:sp>
      <p:sp>
        <p:nvSpPr>
          <p:cNvPr id="4" name="TextBox 3"/>
          <p:cNvSpPr txBox="1"/>
          <p:nvPr/>
        </p:nvSpPr>
        <p:spPr>
          <a:xfrm>
            <a:off x="0" y="5857892"/>
            <a:ext cx="3786214" cy="338554"/>
          </a:xfrm>
          <a:prstGeom prst="rect">
            <a:avLst/>
          </a:prstGeom>
          <a:noFill/>
        </p:spPr>
        <p:txBody>
          <a:bodyPr wrap="square" rtlCol="0">
            <a:spAutoFit/>
          </a:bodyPr>
          <a:lstStyle/>
          <a:p>
            <a:r>
              <a:rPr lang="en-CA" sz="1600" b="1" dirty="0" smtClean="0">
                <a:solidFill>
                  <a:srgbClr val="FF0000"/>
                </a:solidFill>
              </a:rPr>
              <a:t>[source – Scherer, 1913]</a:t>
            </a:r>
            <a:endParaRPr lang="en-CA" sz="1600" b="1" dirty="0">
              <a:solidFill>
                <a:srgbClr val="FF00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09570" name="Picture 2"/>
          <p:cNvPicPr>
            <a:picLocks noChangeAspect="1" noChangeArrowheads="1"/>
          </p:cNvPicPr>
          <p:nvPr/>
        </p:nvPicPr>
        <p:blipFill>
          <a:blip r:embed="rId3" cstate="print"/>
          <a:srcRect/>
          <a:stretch>
            <a:fillRect/>
          </a:stretch>
        </p:blipFill>
        <p:spPr bwMode="auto">
          <a:xfrm>
            <a:off x="0" y="1285860"/>
            <a:ext cx="9089434" cy="2000264"/>
          </a:xfrm>
          <a:prstGeom prst="rect">
            <a:avLst/>
          </a:prstGeom>
          <a:noFill/>
          <a:ln w="9525">
            <a:noFill/>
            <a:miter lim="800000"/>
            <a:headEnd/>
            <a:tailEnd/>
          </a:ln>
        </p:spPr>
      </p:pic>
      <p:sp>
        <p:nvSpPr>
          <p:cNvPr id="3" name="TextBox 2"/>
          <p:cNvSpPr txBox="1"/>
          <p:nvPr/>
        </p:nvSpPr>
        <p:spPr>
          <a:xfrm>
            <a:off x="0" y="428604"/>
            <a:ext cx="9144000" cy="584775"/>
          </a:xfrm>
          <a:prstGeom prst="rect">
            <a:avLst/>
          </a:prstGeom>
          <a:noFill/>
        </p:spPr>
        <p:txBody>
          <a:bodyPr wrap="square" rtlCol="0">
            <a:spAutoFit/>
          </a:bodyPr>
          <a:lstStyle/>
          <a:p>
            <a:pPr algn="ctr"/>
            <a:r>
              <a:rPr lang="en-CA" sz="3200" b="1" dirty="0" smtClean="0"/>
              <a:t>DESCRIPTION OF 1770 EARTHQUAKE</a:t>
            </a:r>
            <a:endParaRPr lang="en-CA" sz="3200" b="1" dirty="0"/>
          </a:p>
        </p:txBody>
      </p:sp>
      <p:pic>
        <p:nvPicPr>
          <p:cNvPr id="109571" name="Picture 3"/>
          <p:cNvPicPr>
            <a:picLocks noChangeAspect="1" noChangeArrowheads="1"/>
          </p:cNvPicPr>
          <p:nvPr/>
        </p:nvPicPr>
        <p:blipFill>
          <a:blip r:embed="rId4" cstate="print"/>
          <a:srcRect/>
          <a:stretch>
            <a:fillRect/>
          </a:stretch>
        </p:blipFill>
        <p:spPr bwMode="auto">
          <a:xfrm>
            <a:off x="428596" y="3429000"/>
            <a:ext cx="8334912" cy="2714644"/>
          </a:xfrm>
          <a:prstGeom prst="rect">
            <a:avLst/>
          </a:prstGeom>
          <a:noFill/>
          <a:ln w="9525">
            <a:noFill/>
            <a:miter lim="800000"/>
            <a:headEnd/>
            <a:tailEnd/>
          </a:ln>
        </p:spPr>
      </p:pic>
      <p:sp>
        <p:nvSpPr>
          <p:cNvPr id="5" name="TextBox 4"/>
          <p:cNvSpPr txBox="1"/>
          <p:nvPr/>
        </p:nvSpPr>
        <p:spPr>
          <a:xfrm>
            <a:off x="0" y="6357958"/>
            <a:ext cx="3786214" cy="338554"/>
          </a:xfrm>
          <a:prstGeom prst="rect">
            <a:avLst/>
          </a:prstGeom>
          <a:noFill/>
        </p:spPr>
        <p:txBody>
          <a:bodyPr wrap="square" rtlCol="0">
            <a:spAutoFit/>
          </a:bodyPr>
          <a:lstStyle/>
          <a:p>
            <a:r>
              <a:rPr lang="en-CA" sz="1600" b="1" dirty="0" smtClean="0">
                <a:solidFill>
                  <a:srgbClr val="FF0000"/>
                </a:solidFill>
              </a:rPr>
              <a:t>[source – Scherer, 1913]</a:t>
            </a:r>
            <a:endParaRPr lang="en-CA" sz="1600" b="1" dirty="0">
              <a:solidFill>
                <a:srgbClr val="FF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erc.carleton.edu/images/quantskills/methods/quantlit/seismogram.gif"/>
          <p:cNvPicPr>
            <a:picLocks noChangeAspect="1" noChangeArrowheads="1"/>
          </p:cNvPicPr>
          <p:nvPr/>
        </p:nvPicPr>
        <p:blipFill>
          <a:blip r:embed="rId3" cstate="print">
            <a:duotone>
              <a:schemeClr val="accent1">
                <a:shade val="45000"/>
                <a:satMod val="135000"/>
              </a:schemeClr>
              <a:prstClr val="white"/>
            </a:duotone>
          </a:blip>
          <a:srcRect/>
          <a:stretch>
            <a:fillRect/>
          </a:stretch>
        </p:blipFill>
        <p:spPr bwMode="auto">
          <a:xfrm>
            <a:off x="0" y="642918"/>
            <a:ext cx="9144000" cy="5750351"/>
          </a:xfrm>
          <a:prstGeom prst="rect">
            <a:avLst/>
          </a:prstGeom>
          <a:noFill/>
        </p:spPr>
      </p:pic>
      <p:sp>
        <p:nvSpPr>
          <p:cNvPr id="3" name="TextBox 2"/>
          <p:cNvSpPr txBox="1"/>
          <p:nvPr/>
        </p:nvSpPr>
        <p:spPr>
          <a:xfrm>
            <a:off x="0" y="404664"/>
            <a:ext cx="9144000" cy="1938992"/>
          </a:xfrm>
          <a:prstGeom prst="rect">
            <a:avLst/>
          </a:prstGeom>
          <a:noFill/>
        </p:spPr>
        <p:txBody>
          <a:bodyPr wrap="square" rtlCol="0">
            <a:spAutoFit/>
          </a:bodyPr>
          <a:lstStyle/>
          <a:p>
            <a:pPr algn="l"/>
            <a:r>
              <a:rPr lang="en-CA" sz="4000" b="1" dirty="0" smtClean="0">
                <a:solidFill>
                  <a:schemeClr val="accent1">
                    <a:lumMod val="75000"/>
                  </a:schemeClr>
                </a:solidFill>
                <a:latin typeface="Segoe UI" pitchFamily="34" charset="0"/>
                <a:cs typeface="Segoe UI" pitchFamily="34" charset="0"/>
              </a:rPr>
              <a:t>ASSESSMENT OF SEISMIC HAZARD BASED ON ANALYSIS OF EARTHQUAKE CATALOGUES</a:t>
            </a:r>
            <a:endParaRPr lang="en-CA" sz="4000" b="1" dirty="0">
              <a:solidFill>
                <a:schemeClr val="accent1">
                  <a:lumMod val="75000"/>
                </a:schemeClr>
              </a:solidFill>
              <a:latin typeface="Segoe UI" pitchFamily="34" charset="0"/>
              <a:cs typeface="Segoe UI" pitchFamily="34" charset="0"/>
            </a:endParaRPr>
          </a:p>
        </p:txBody>
      </p:sp>
      <p:sp>
        <p:nvSpPr>
          <p:cNvPr id="4" name="TextBox 3"/>
          <p:cNvSpPr txBox="1"/>
          <p:nvPr/>
        </p:nvSpPr>
        <p:spPr>
          <a:xfrm>
            <a:off x="0" y="2643182"/>
            <a:ext cx="9144000" cy="4031873"/>
          </a:xfrm>
          <a:prstGeom prst="rect">
            <a:avLst/>
          </a:prstGeom>
          <a:noFill/>
        </p:spPr>
        <p:txBody>
          <a:bodyPr wrap="square" rtlCol="0">
            <a:spAutoFit/>
          </a:bodyPr>
          <a:lstStyle/>
          <a:p>
            <a:pPr marL="514350" indent="-514350" algn="l">
              <a:buFont typeface="+mj-lt"/>
              <a:buAutoNum type="arabicPeriod"/>
            </a:pPr>
            <a:r>
              <a:rPr lang="en-CA" sz="3200" dirty="0" smtClean="0">
                <a:latin typeface="Calibri" pitchFamily="34" charset="0"/>
              </a:rPr>
              <a:t>ANALYSIS OF MODERN INSTRUMENTAL CATALOGUES</a:t>
            </a:r>
          </a:p>
          <a:p>
            <a:pPr marL="514350" indent="-514350" algn="l">
              <a:buFont typeface="+mj-lt"/>
              <a:buAutoNum type="arabicPeriod"/>
            </a:pPr>
            <a:endParaRPr lang="en-CA" sz="3200" dirty="0" smtClean="0">
              <a:latin typeface="Calibri" pitchFamily="34" charset="0"/>
            </a:endParaRPr>
          </a:p>
          <a:p>
            <a:pPr marL="514350" indent="-514350" algn="l">
              <a:buFont typeface="+mj-lt"/>
              <a:buAutoNum type="arabicPeriod"/>
            </a:pPr>
            <a:r>
              <a:rPr lang="en-CA" sz="3200" dirty="0" smtClean="0">
                <a:latin typeface="Calibri" pitchFamily="34" charset="0"/>
              </a:rPr>
              <a:t>DEVELOPMENT OF EARTHQUAKE HISTORIES (HISTORICAL DATA)</a:t>
            </a:r>
          </a:p>
          <a:p>
            <a:pPr marL="514350" indent="-514350" algn="l">
              <a:buFont typeface="+mj-lt"/>
              <a:buAutoNum type="arabicPeriod"/>
            </a:pPr>
            <a:endParaRPr lang="en-CA" sz="3200" dirty="0" smtClean="0">
              <a:latin typeface="Calibri" pitchFamily="34" charset="0"/>
            </a:endParaRPr>
          </a:p>
          <a:p>
            <a:pPr marL="514350" indent="-514350" algn="l">
              <a:buFont typeface="+mj-lt"/>
              <a:buAutoNum type="arabicPeriod"/>
            </a:pPr>
            <a:r>
              <a:rPr lang="en-CA" sz="3200" dirty="0" smtClean="0">
                <a:latin typeface="Calibri" pitchFamily="34" charset="0"/>
              </a:rPr>
              <a:t>INVESTIGATION OF GEOLOGICAL EVIDENCE FOR PREHISTORIC EARTHQUAKE EVENTS</a:t>
            </a:r>
          </a:p>
        </p:txBody>
      </p:sp>
      <p:cxnSp>
        <p:nvCxnSpPr>
          <p:cNvPr id="7" name="Straight Connector 6"/>
          <p:cNvCxnSpPr/>
          <p:nvPr/>
        </p:nvCxnSpPr>
        <p:spPr bwMode="auto">
          <a:xfrm>
            <a:off x="0" y="2643182"/>
            <a:ext cx="91440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35842" name="Picture 2" descr="Block diagram showing terrain around Port-au-Prince."/>
          <p:cNvPicPr>
            <a:picLocks noChangeAspect="1" noChangeArrowheads="1"/>
          </p:cNvPicPr>
          <p:nvPr/>
        </p:nvPicPr>
        <p:blipFill>
          <a:blip r:embed="rId3" cstate="print"/>
          <a:srcRect/>
          <a:stretch>
            <a:fillRect/>
          </a:stretch>
        </p:blipFill>
        <p:spPr bwMode="auto">
          <a:xfrm>
            <a:off x="0" y="857232"/>
            <a:ext cx="9144000" cy="5429251"/>
          </a:xfrm>
          <a:prstGeom prst="rect">
            <a:avLst/>
          </a:prstGeom>
          <a:noFill/>
        </p:spPr>
      </p:pic>
      <p:cxnSp>
        <p:nvCxnSpPr>
          <p:cNvPr id="4" name="Elbow Connector 3"/>
          <p:cNvCxnSpPr/>
          <p:nvPr/>
        </p:nvCxnSpPr>
        <p:spPr>
          <a:xfrm rot="16200000" flipH="1">
            <a:off x="4071934" y="928670"/>
            <a:ext cx="2071702" cy="785818"/>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714876" y="0"/>
            <a:ext cx="857256" cy="646331"/>
          </a:xfrm>
          <a:prstGeom prst="rect">
            <a:avLst/>
          </a:prstGeom>
          <a:noFill/>
        </p:spPr>
        <p:txBody>
          <a:bodyPr wrap="square" rtlCol="0">
            <a:spAutoFit/>
          </a:bodyPr>
          <a:lstStyle/>
          <a:p>
            <a:r>
              <a:rPr lang="en-CA" dirty="0" smtClean="0"/>
              <a:t>Shanty Towns</a:t>
            </a:r>
            <a:endParaRPr lang="en-CA" dirty="0"/>
          </a:p>
        </p:txBody>
      </p:sp>
      <p:cxnSp>
        <p:nvCxnSpPr>
          <p:cNvPr id="7" name="Elbow Connector 6"/>
          <p:cNvCxnSpPr/>
          <p:nvPr/>
        </p:nvCxnSpPr>
        <p:spPr>
          <a:xfrm rot="5400000" flipH="1" flipV="1">
            <a:off x="4964909" y="1321579"/>
            <a:ext cx="2786082" cy="857256"/>
          </a:xfrm>
          <a:prstGeom prst="bentConnector3">
            <a:avLst>
              <a:gd name="adj1"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786578" y="0"/>
            <a:ext cx="1500198" cy="646331"/>
          </a:xfrm>
          <a:prstGeom prst="rect">
            <a:avLst/>
          </a:prstGeom>
          <a:noFill/>
        </p:spPr>
        <p:txBody>
          <a:bodyPr wrap="square" rtlCol="0">
            <a:spAutoFit/>
          </a:bodyPr>
          <a:lstStyle/>
          <a:p>
            <a:r>
              <a:rPr lang="en-CA" dirty="0" smtClean="0"/>
              <a:t>Densely populated </a:t>
            </a:r>
            <a:endParaRPr lang="en-CA" dirty="0"/>
          </a:p>
        </p:txBody>
      </p:sp>
      <p:sp>
        <p:nvSpPr>
          <p:cNvPr id="9" name="TextBox 8"/>
          <p:cNvSpPr txBox="1"/>
          <p:nvPr/>
        </p:nvSpPr>
        <p:spPr>
          <a:xfrm>
            <a:off x="0" y="6286520"/>
            <a:ext cx="9144000" cy="461665"/>
          </a:xfrm>
          <a:prstGeom prst="rect">
            <a:avLst/>
          </a:prstGeom>
          <a:noFill/>
        </p:spPr>
        <p:txBody>
          <a:bodyPr wrap="square" rtlCol="0">
            <a:spAutoFit/>
          </a:bodyPr>
          <a:lstStyle/>
          <a:p>
            <a:r>
              <a:rPr lang="en-CA" sz="2400" b="1" dirty="0" smtClean="0"/>
              <a:t>SETTING OF PORT AU PRINCE (</a:t>
            </a:r>
            <a:r>
              <a:rPr lang="en-CA" sz="2400" b="1" i="1" dirty="0" smtClean="0"/>
              <a:t>New York Times</a:t>
            </a:r>
            <a:r>
              <a:rPr lang="en-CA" sz="2400" b="1" dirty="0" smtClean="0"/>
              <a:t>)</a:t>
            </a:r>
            <a:endParaRPr lang="en-CA" sz="2400" b="1"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67586" name="Picture 2" descr="http://inapcache.boston.com/universal/site_graphics/blogs/bigpicture/haiti_01_14/h26_21710669.jpg"/>
          <p:cNvPicPr>
            <a:picLocks noChangeAspect="1" noChangeArrowheads="1"/>
          </p:cNvPicPr>
          <p:nvPr/>
        </p:nvPicPr>
        <p:blipFill>
          <a:blip r:embed="rId3" cstate="print"/>
          <a:srcRect/>
          <a:stretch>
            <a:fillRect/>
          </a:stretch>
        </p:blipFill>
        <p:spPr bwMode="auto">
          <a:xfrm>
            <a:off x="-1" y="285728"/>
            <a:ext cx="9108345" cy="6072230"/>
          </a:xfrm>
          <a:prstGeom prst="rect">
            <a:avLst/>
          </a:prstGeom>
          <a:noFill/>
        </p:spPr>
      </p:pic>
      <p:sp>
        <p:nvSpPr>
          <p:cNvPr id="3" name="TextBox 2"/>
          <p:cNvSpPr txBox="1"/>
          <p:nvPr/>
        </p:nvSpPr>
        <p:spPr>
          <a:xfrm>
            <a:off x="0" y="6429396"/>
            <a:ext cx="6572264" cy="369332"/>
          </a:xfrm>
          <a:prstGeom prst="rect">
            <a:avLst/>
          </a:prstGeom>
          <a:noFill/>
        </p:spPr>
        <p:txBody>
          <a:bodyPr wrap="square" rtlCol="0">
            <a:spAutoFit/>
          </a:bodyPr>
          <a:lstStyle/>
          <a:p>
            <a:r>
              <a:rPr lang="en-CA" dirty="0" smtClean="0"/>
              <a:t>Port-au-Prince; damage to downtown streets I</a:t>
            </a:r>
            <a:endParaRPr lang="en-CA"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22530" name="Picture 2" descr="http://i.cdn.turner.com/cnn/interactive/2010/01/world/gallery.large.haiti-1/images/24.jpg"/>
          <p:cNvPicPr>
            <a:picLocks noChangeAspect="1" noChangeArrowheads="1"/>
          </p:cNvPicPr>
          <p:nvPr/>
        </p:nvPicPr>
        <p:blipFill>
          <a:blip r:embed="rId3" cstate="print"/>
          <a:srcRect/>
          <a:stretch>
            <a:fillRect/>
          </a:stretch>
        </p:blipFill>
        <p:spPr bwMode="auto">
          <a:xfrm>
            <a:off x="0" y="928670"/>
            <a:ext cx="9144000" cy="5150499"/>
          </a:xfrm>
          <a:prstGeom prst="rect">
            <a:avLst/>
          </a:prstGeom>
          <a:noFill/>
        </p:spPr>
      </p:pic>
      <p:sp>
        <p:nvSpPr>
          <p:cNvPr id="3" name="TextBox 2"/>
          <p:cNvSpPr txBox="1"/>
          <p:nvPr/>
        </p:nvSpPr>
        <p:spPr>
          <a:xfrm>
            <a:off x="0" y="6215082"/>
            <a:ext cx="6572264" cy="369332"/>
          </a:xfrm>
          <a:prstGeom prst="rect">
            <a:avLst/>
          </a:prstGeom>
          <a:noFill/>
        </p:spPr>
        <p:txBody>
          <a:bodyPr wrap="square" rtlCol="0">
            <a:spAutoFit/>
          </a:bodyPr>
          <a:lstStyle/>
          <a:p>
            <a:r>
              <a:rPr lang="en-CA" dirty="0" smtClean="0"/>
              <a:t>Port-au-Prince; damage to downtown streets II</a:t>
            </a:r>
            <a:endParaRPr lang="en-CA"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27650" name="Picture 2" descr="http://inapcache.boston.com/universal/site_graphics/blogs/bigpicture/haiti_01_18/h24_21757525.jpg"/>
          <p:cNvPicPr>
            <a:picLocks noChangeAspect="1" noChangeArrowheads="1"/>
          </p:cNvPicPr>
          <p:nvPr/>
        </p:nvPicPr>
        <p:blipFill>
          <a:blip r:embed="rId3" cstate="print"/>
          <a:srcRect/>
          <a:stretch>
            <a:fillRect/>
          </a:stretch>
        </p:blipFill>
        <p:spPr bwMode="auto">
          <a:xfrm>
            <a:off x="0" y="500043"/>
            <a:ext cx="9144000" cy="5403273"/>
          </a:xfrm>
          <a:prstGeom prst="rect">
            <a:avLst/>
          </a:prstGeom>
          <a:noFill/>
        </p:spPr>
      </p:pic>
      <p:sp>
        <p:nvSpPr>
          <p:cNvPr id="3" name="TextBox 2"/>
          <p:cNvSpPr txBox="1"/>
          <p:nvPr/>
        </p:nvSpPr>
        <p:spPr>
          <a:xfrm>
            <a:off x="0" y="6215082"/>
            <a:ext cx="6572264" cy="369332"/>
          </a:xfrm>
          <a:prstGeom prst="rect">
            <a:avLst/>
          </a:prstGeom>
          <a:noFill/>
        </p:spPr>
        <p:txBody>
          <a:bodyPr wrap="square" rtlCol="0">
            <a:spAutoFit/>
          </a:bodyPr>
          <a:lstStyle/>
          <a:p>
            <a:r>
              <a:rPr lang="en-CA" dirty="0" smtClean="0"/>
              <a:t>Port-au-Prince; damage to downtown streets III</a:t>
            </a:r>
            <a:endParaRPr lang="en-CA"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26626" name="Picture 2" descr="http://inapcache.boston.com/universal/site_graphics/blogs/bigpicture/haiti_01_18/h11_21763289.jpg"/>
          <p:cNvPicPr>
            <a:picLocks noChangeAspect="1" noChangeArrowheads="1"/>
          </p:cNvPicPr>
          <p:nvPr/>
        </p:nvPicPr>
        <p:blipFill>
          <a:blip r:embed="rId3" cstate="print"/>
          <a:srcRect/>
          <a:stretch>
            <a:fillRect/>
          </a:stretch>
        </p:blipFill>
        <p:spPr bwMode="auto">
          <a:xfrm>
            <a:off x="0" y="571480"/>
            <a:ext cx="9169998" cy="5715040"/>
          </a:xfrm>
          <a:prstGeom prst="rect">
            <a:avLst/>
          </a:prstGeom>
          <a:noFill/>
        </p:spPr>
      </p:pic>
      <p:sp>
        <p:nvSpPr>
          <p:cNvPr id="3" name="TextBox 2"/>
          <p:cNvSpPr txBox="1"/>
          <p:nvPr/>
        </p:nvSpPr>
        <p:spPr>
          <a:xfrm>
            <a:off x="0" y="6429396"/>
            <a:ext cx="6572264" cy="369332"/>
          </a:xfrm>
          <a:prstGeom prst="rect">
            <a:avLst/>
          </a:prstGeom>
          <a:noFill/>
        </p:spPr>
        <p:txBody>
          <a:bodyPr wrap="square" rtlCol="0">
            <a:spAutoFit/>
          </a:bodyPr>
          <a:lstStyle/>
          <a:p>
            <a:r>
              <a:rPr lang="en-CA" dirty="0" smtClean="0"/>
              <a:t>Port-au-Prince; damage to modern building on downtown street</a:t>
            </a:r>
            <a:endParaRPr lang="en-CA"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28674" name="Picture 2" descr="http://inapcache.boston.com/universal/site_graphics/blogs/bigpicture/haiti_01_18/h32_21747211.jpg"/>
          <p:cNvPicPr>
            <a:picLocks noChangeAspect="1" noChangeArrowheads="1"/>
          </p:cNvPicPr>
          <p:nvPr/>
        </p:nvPicPr>
        <p:blipFill>
          <a:blip r:embed="rId3" cstate="print"/>
          <a:srcRect/>
          <a:stretch>
            <a:fillRect/>
          </a:stretch>
        </p:blipFill>
        <p:spPr bwMode="auto">
          <a:xfrm>
            <a:off x="0" y="285728"/>
            <a:ext cx="9144000" cy="6096000"/>
          </a:xfrm>
          <a:prstGeom prst="rect">
            <a:avLst/>
          </a:prstGeom>
          <a:noFill/>
        </p:spPr>
      </p:pic>
      <p:sp>
        <p:nvSpPr>
          <p:cNvPr id="3" name="TextBox 2"/>
          <p:cNvSpPr txBox="1"/>
          <p:nvPr/>
        </p:nvSpPr>
        <p:spPr>
          <a:xfrm>
            <a:off x="0" y="6429396"/>
            <a:ext cx="6572264" cy="369332"/>
          </a:xfrm>
          <a:prstGeom prst="rect">
            <a:avLst/>
          </a:prstGeom>
          <a:noFill/>
        </p:spPr>
        <p:txBody>
          <a:bodyPr wrap="square" rtlCol="0">
            <a:spAutoFit/>
          </a:bodyPr>
          <a:lstStyle/>
          <a:p>
            <a:r>
              <a:rPr lang="en-CA" dirty="0" smtClean="0"/>
              <a:t>Port-au-Prince; damage to Cathedral built between 1884 and 1914 </a:t>
            </a:r>
            <a:endParaRPr lang="en-CA"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69634" name="Picture 2" descr="http://inapcache.boston.com/universal/site_graphics/blogs/bigpicture/haiti_01_14/h31_21710667.jpg"/>
          <p:cNvPicPr>
            <a:picLocks noChangeAspect="1" noChangeArrowheads="1"/>
          </p:cNvPicPr>
          <p:nvPr/>
        </p:nvPicPr>
        <p:blipFill>
          <a:blip r:embed="rId3" cstate="print"/>
          <a:srcRect/>
          <a:stretch>
            <a:fillRect/>
          </a:stretch>
        </p:blipFill>
        <p:spPr bwMode="auto">
          <a:xfrm>
            <a:off x="0" y="214290"/>
            <a:ext cx="9144000" cy="6096000"/>
          </a:xfrm>
          <a:prstGeom prst="rect">
            <a:avLst/>
          </a:prstGeom>
          <a:noFill/>
        </p:spPr>
      </p:pic>
      <p:sp>
        <p:nvSpPr>
          <p:cNvPr id="3" name="TextBox 2"/>
          <p:cNvSpPr txBox="1"/>
          <p:nvPr/>
        </p:nvSpPr>
        <p:spPr>
          <a:xfrm>
            <a:off x="0" y="6286520"/>
            <a:ext cx="6572264" cy="369332"/>
          </a:xfrm>
          <a:prstGeom prst="rect">
            <a:avLst/>
          </a:prstGeom>
          <a:noFill/>
        </p:spPr>
        <p:txBody>
          <a:bodyPr wrap="square" rtlCol="0">
            <a:spAutoFit/>
          </a:bodyPr>
          <a:lstStyle/>
          <a:p>
            <a:r>
              <a:rPr lang="en-CA" dirty="0" smtClean="0"/>
              <a:t>Port-au-Prince; damage to shanty town areas II</a:t>
            </a:r>
            <a:endParaRPr lang="en-CA"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ITI+3.jpg"/>
          <p:cNvPicPr>
            <a:picLocks noChangeAspect="1"/>
          </p:cNvPicPr>
          <p:nvPr/>
        </p:nvPicPr>
        <p:blipFill>
          <a:blip r:embed="rId3" cstate="print"/>
          <a:stretch>
            <a:fillRect/>
          </a:stretch>
        </p:blipFill>
        <p:spPr>
          <a:xfrm>
            <a:off x="-1" y="0"/>
            <a:ext cx="8662737" cy="6858000"/>
          </a:xfrm>
          <a:prstGeom prst="rect">
            <a:avLst/>
          </a:prstGeom>
        </p:spPr>
      </p:pic>
      <p:sp>
        <p:nvSpPr>
          <p:cNvPr id="3" name="Rectangle 2"/>
          <p:cNvSpPr/>
          <p:nvPr/>
        </p:nvSpPr>
        <p:spPr>
          <a:xfrm>
            <a:off x="0" y="6429396"/>
            <a:ext cx="5214942" cy="4286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haiti_01_13_10CROP.jpg"/>
          <p:cNvPicPr>
            <a:picLocks noChangeAspect="1"/>
          </p:cNvPicPr>
          <p:nvPr/>
        </p:nvPicPr>
        <p:blipFill>
          <a:blip r:embed="rId3" cstate="print"/>
          <a:stretch>
            <a:fillRect/>
          </a:stretch>
        </p:blipFill>
        <p:spPr>
          <a:xfrm>
            <a:off x="0" y="48460"/>
            <a:ext cx="9144000" cy="6761080"/>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 y="357165"/>
            <a:ext cx="9144000" cy="5887047"/>
          </a:xfrm>
          <a:prstGeom prst="rect">
            <a:avLst/>
          </a:prstGeom>
          <a:noFill/>
          <a:ln w="9525">
            <a:noFill/>
            <a:miter lim="800000"/>
            <a:headEnd/>
            <a:tailEnd/>
          </a:ln>
          <a:effectLst/>
        </p:spPr>
      </p:pic>
      <p:sp>
        <p:nvSpPr>
          <p:cNvPr id="3" name="TextBox 2"/>
          <p:cNvSpPr txBox="1"/>
          <p:nvPr/>
        </p:nvSpPr>
        <p:spPr>
          <a:xfrm>
            <a:off x="0" y="6357958"/>
            <a:ext cx="9144000" cy="369332"/>
          </a:xfrm>
          <a:prstGeom prst="rect">
            <a:avLst/>
          </a:prstGeom>
          <a:noFill/>
        </p:spPr>
        <p:txBody>
          <a:bodyPr wrap="square" rtlCol="0">
            <a:spAutoFit/>
          </a:bodyPr>
          <a:lstStyle/>
          <a:p>
            <a:pPr algn="ctr"/>
            <a:r>
              <a:rPr lang="en-CA" b="1" dirty="0" smtClean="0"/>
              <a:t>See 9 articles in Special Issue of </a:t>
            </a:r>
            <a:r>
              <a:rPr lang="en-CA" b="1" i="1" dirty="0" smtClean="0"/>
              <a:t>Nature </a:t>
            </a:r>
            <a:r>
              <a:rPr lang="en-CA" b="1" i="1" dirty="0" err="1" smtClean="0"/>
              <a:t>GeoScience</a:t>
            </a:r>
            <a:r>
              <a:rPr lang="en-CA" b="1" dirty="0" smtClean="0"/>
              <a:t>, November, 2010</a:t>
            </a:r>
            <a:endParaRPr lang="en-CA" b="1"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TALOG.jpg"/>
          <p:cNvPicPr>
            <a:picLocks noChangeAspect="1"/>
          </p:cNvPicPr>
          <p:nvPr/>
        </p:nvPicPr>
        <p:blipFill>
          <a:blip r:embed="rId3" cstate="print"/>
          <a:stretch>
            <a:fillRect/>
          </a:stretch>
        </p:blipFill>
        <p:spPr>
          <a:xfrm>
            <a:off x="-1" y="316615"/>
            <a:ext cx="9144001" cy="6568769"/>
          </a:xfrm>
          <a:prstGeom prst="rect">
            <a:avLst/>
          </a:prstGeom>
        </p:spPr>
      </p:pic>
      <p:sp>
        <p:nvSpPr>
          <p:cNvPr id="4" name="TextBox 3"/>
          <p:cNvSpPr txBox="1"/>
          <p:nvPr/>
        </p:nvSpPr>
        <p:spPr>
          <a:xfrm>
            <a:off x="0" y="0"/>
            <a:ext cx="9144000" cy="369332"/>
          </a:xfrm>
          <a:prstGeom prst="rect">
            <a:avLst/>
          </a:prstGeom>
          <a:noFill/>
          <a:ln>
            <a:solidFill>
              <a:schemeClr val="tx1">
                <a:lumMod val="65000"/>
                <a:lumOff val="35000"/>
              </a:schemeClr>
            </a:solidFill>
          </a:ln>
        </p:spPr>
        <p:txBody>
          <a:bodyPr wrap="square" rtlCol="0">
            <a:spAutoFit/>
          </a:bodyPr>
          <a:lstStyle/>
          <a:p>
            <a:r>
              <a:rPr lang="en-CA" b="1" dirty="0" smtClean="0"/>
              <a:t>EXAMPLE OF INSTRUMENTAL EARTHQUAKE CATALOGUE - ALASKA </a:t>
            </a:r>
            <a:endParaRPr lang="en-CA" b="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6" descr="http://unimaps.com/flags-asia/indonesia-flag.gif"/>
          <p:cNvPicPr>
            <a:picLocks noChangeAspect="1" noChangeArrowheads="1"/>
          </p:cNvPicPr>
          <p:nvPr/>
        </p:nvPicPr>
        <p:blipFill>
          <a:blip r:embed="rId3" cstate="print"/>
          <a:srcRect/>
          <a:stretch>
            <a:fillRect/>
          </a:stretch>
        </p:blipFill>
        <p:spPr bwMode="auto">
          <a:xfrm>
            <a:off x="0" y="762000"/>
            <a:ext cx="9144000" cy="6096000"/>
          </a:xfrm>
          <a:prstGeom prst="rect">
            <a:avLst/>
          </a:prstGeom>
          <a:noFill/>
        </p:spPr>
      </p:pic>
      <p:sp>
        <p:nvSpPr>
          <p:cNvPr id="2" name="TextBox 1"/>
          <p:cNvSpPr txBox="1"/>
          <p:nvPr/>
        </p:nvSpPr>
        <p:spPr>
          <a:xfrm>
            <a:off x="0" y="71414"/>
            <a:ext cx="9144000" cy="646331"/>
          </a:xfrm>
          <a:prstGeom prst="rect">
            <a:avLst/>
          </a:prstGeom>
          <a:noFill/>
        </p:spPr>
        <p:txBody>
          <a:bodyPr wrap="square" rtlCol="0">
            <a:spAutoFit/>
          </a:bodyPr>
          <a:lstStyle/>
          <a:p>
            <a:pPr algn="ctr"/>
            <a:r>
              <a:rPr lang="en-CA" sz="3600" b="1" dirty="0" smtClean="0">
                <a:solidFill>
                  <a:schemeClr val="bg1"/>
                </a:solidFill>
              </a:rPr>
              <a:t>EARTHQUAKES IN THE SUNDA TRENCH </a:t>
            </a:r>
            <a:endParaRPr lang="en-CA" sz="3600" b="1" dirty="0">
              <a:solidFill>
                <a:schemeClr val="bg1"/>
              </a:solidFill>
            </a:endParaRPr>
          </a:p>
        </p:txBody>
      </p:sp>
      <p:pic>
        <p:nvPicPr>
          <p:cNvPr id="3074" name="Picture 2"/>
          <p:cNvPicPr>
            <a:picLocks noChangeAspect="1" noChangeArrowheads="1"/>
          </p:cNvPicPr>
          <p:nvPr/>
        </p:nvPicPr>
        <p:blipFill>
          <a:blip r:embed="rId4" cstate="print"/>
          <a:srcRect/>
          <a:stretch>
            <a:fillRect/>
          </a:stretch>
        </p:blipFill>
        <p:spPr bwMode="auto">
          <a:xfrm>
            <a:off x="714348" y="1000108"/>
            <a:ext cx="7389017" cy="5429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04802" name="Picture 2"/>
          <p:cNvPicPr>
            <a:picLocks noChangeAspect="1" noChangeArrowheads="1"/>
          </p:cNvPicPr>
          <p:nvPr/>
        </p:nvPicPr>
        <p:blipFill>
          <a:blip r:embed="rId2" cstate="print"/>
          <a:srcRect/>
          <a:stretch>
            <a:fillRect/>
          </a:stretch>
        </p:blipFill>
        <p:spPr bwMode="auto">
          <a:xfrm>
            <a:off x="1602454" y="285728"/>
            <a:ext cx="5827066" cy="5857897"/>
          </a:xfrm>
          <a:prstGeom prst="rect">
            <a:avLst/>
          </a:prstGeom>
          <a:noFill/>
          <a:ln w="9525">
            <a:noFill/>
            <a:miter lim="800000"/>
            <a:headEnd/>
            <a:tailEnd/>
          </a:ln>
          <a:effectLst/>
        </p:spPr>
      </p:pic>
      <p:sp>
        <p:nvSpPr>
          <p:cNvPr id="3" name="TextBox 2"/>
          <p:cNvSpPr txBox="1"/>
          <p:nvPr/>
        </p:nvSpPr>
        <p:spPr>
          <a:xfrm>
            <a:off x="0" y="6286520"/>
            <a:ext cx="9144000" cy="369332"/>
          </a:xfrm>
          <a:prstGeom prst="rect">
            <a:avLst/>
          </a:prstGeom>
          <a:solidFill>
            <a:schemeClr val="bg2">
              <a:lumMod val="75000"/>
            </a:schemeClr>
          </a:solidFill>
        </p:spPr>
        <p:txBody>
          <a:bodyPr wrap="square" rtlCol="0">
            <a:spAutoFit/>
          </a:bodyPr>
          <a:lstStyle/>
          <a:p>
            <a:pPr algn="ctr"/>
            <a:r>
              <a:rPr lang="en-CA" b="1" dirty="0" smtClean="0"/>
              <a:t>PLATE TECTONIC SETTING OF THE 2004 M9.1 GREAT SUMATRA EARTHQUAKE, SUNDA TRENCH</a:t>
            </a:r>
            <a:endParaRPr lang="en-CA" b="1"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785794"/>
            <a:ext cx="9074700" cy="4857784"/>
          </a:xfrm>
          <a:prstGeom prst="rect">
            <a:avLst/>
          </a:prstGeom>
          <a:noFill/>
          <a:ln w="9525">
            <a:noFill/>
            <a:miter lim="800000"/>
            <a:headEnd/>
            <a:tailEnd/>
          </a:ln>
          <a:effectLst/>
        </p:spPr>
      </p:pic>
      <p:sp>
        <p:nvSpPr>
          <p:cNvPr id="3" name="TextBox 2"/>
          <p:cNvSpPr txBox="1"/>
          <p:nvPr/>
        </p:nvSpPr>
        <p:spPr>
          <a:xfrm>
            <a:off x="0" y="5786454"/>
            <a:ext cx="9144000" cy="523220"/>
          </a:xfrm>
          <a:prstGeom prst="rect">
            <a:avLst/>
          </a:prstGeom>
          <a:noFill/>
        </p:spPr>
        <p:txBody>
          <a:bodyPr wrap="square" rtlCol="0">
            <a:spAutoFit/>
          </a:bodyPr>
          <a:lstStyle/>
          <a:p>
            <a:pPr algn="ctr"/>
            <a:r>
              <a:rPr lang="en-CA" sz="2800" dirty="0" smtClean="0">
                <a:solidFill>
                  <a:schemeClr val="bg1"/>
                </a:solidFill>
              </a:rPr>
              <a:t>THE SUNDA TRENCH SUBDUCTION ZONE</a:t>
            </a:r>
            <a:endParaRPr lang="en-CA" sz="2800" dirty="0">
              <a:solidFill>
                <a:schemeClr val="bg1"/>
              </a:solidFill>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2" name="Picture 1" descr="SUNDA TRENCH.jpg"/>
          <p:cNvPicPr>
            <a:picLocks noChangeAspect="1"/>
          </p:cNvPicPr>
          <p:nvPr/>
        </p:nvPicPr>
        <p:blipFill>
          <a:blip r:embed="rId2" cstate="print"/>
          <a:stretch>
            <a:fillRect/>
          </a:stretch>
        </p:blipFill>
        <p:spPr>
          <a:xfrm>
            <a:off x="0" y="372438"/>
            <a:ext cx="9144000" cy="6113124"/>
          </a:xfrm>
          <a:prstGeom prst="rect">
            <a:avLst/>
          </a:prstGeom>
        </p:spPr>
      </p:pic>
      <p:sp>
        <p:nvSpPr>
          <p:cNvPr id="3" name="Oval 2"/>
          <p:cNvSpPr/>
          <p:nvPr/>
        </p:nvSpPr>
        <p:spPr>
          <a:xfrm>
            <a:off x="1785918" y="1500174"/>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Oval 3"/>
          <p:cNvSpPr/>
          <p:nvPr/>
        </p:nvSpPr>
        <p:spPr>
          <a:xfrm>
            <a:off x="2428860" y="2071678"/>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3786182" y="3500438"/>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p:cNvSpPr/>
          <p:nvPr/>
        </p:nvSpPr>
        <p:spPr>
          <a:xfrm>
            <a:off x="3929058" y="4929198"/>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0" y="1416594"/>
            <a:ext cx="2448272" cy="369332"/>
          </a:xfrm>
          <a:prstGeom prst="rect">
            <a:avLst/>
          </a:prstGeom>
          <a:noFill/>
        </p:spPr>
        <p:txBody>
          <a:bodyPr wrap="square" rtlCol="0">
            <a:spAutoFit/>
          </a:bodyPr>
          <a:lstStyle/>
          <a:p>
            <a:r>
              <a:rPr lang="en-CA" b="1" dirty="0" smtClean="0">
                <a:solidFill>
                  <a:schemeClr val="bg1"/>
                </a:solidFill>
              </a:rPr>
              <a:t>Dec 2004 (M9.1)</a:t>
            </a:r>
            <a:endParaRPr lang="en-CA" b="1" dirty="0">
              <a:solidFill>
                <a:schemeClr val="bg1"/>
              </a:solidFill>
            </a:endParaRPr>
          </a:p>
        </p:txBody>
      </p:sp>
      <p:sp>
        <p:nvSpPr>
          <p:cNvPr id="8" name="TextBox 7"/>
          <p:cNvSpPr txBox="1"/>
          <p:nvPr/>
        </p:nvSpPr>
        <p:spPr>
          <a:xfrm>
            <a:off x="642910" y="2059536"/>
            <a:ext cx="2448272" cy="369332"/>
          </a:xfrm>
          <a:prstGeom prst="rect">
            <a:avLst/>
          </a:prstGeom>
          <a:noFill/>
        </p:spPr>
        <p:txBody>
          <a:bodyPr wrap="square" rtlCol="0">
            <a:spAutoFit/>
          </a:bodyPr>
          <a:lstStyle/>
          <a:p>
            <a:r>
              <a:rPr lang="en-CA" b="1" dirty="0" smtClean="0">
                <a:solidFill>
                  <a:schemeClr val="bg1"/>
                </a:solidFill>
              </a:rPr>
              <a:t>Mar 2005 (M8.6)</a:t>
            </a:r>
            <a:endParaRPr lang="en-CA" b="1" dirty="0">
              <a:solidFill>
                <a:schemeClr val="bg1"/>
              </a:solidFill>
            </a:endParaRPr>
          </a:p>
        </p:txBody>
      </p:sp>
      <p:sp>
        <p:nvSpPr>
          <p:cNvPr id="9" name="TextBox 8"/>
          <p:cNvSpPr txBox="1"/>
          <p:nvPr/>
        </p:nvSpPr>
        <p:spPr>
          <a:xfrm>
            <a:off x="2057420" y="3488296"/>
            <a:ext cx="1800200" cy="369332"/>
          </a:xfrm>
          <a:prstGeom prst="rect">
            <a:avLst/>
          </a:prstGeom>
          <a:noFill/>
        </p:spPr>
        <p:txBody>
          <a:bodyPr wrap="square" rtlCol="0">
            <a:spAutoFit/>
          </a:bodyPr>
          <a:lstStyle/>
          <a:p>
            <a:r>
              <a:rPr lang="en-CA" b="1" dirty="0" smtClean="0">
                <a:solidFill>
                  <a:schemeClr val="bg1"/>
                </a:solidFill>
              </a:rPr>
              <a:t>Sep 2009 (M7.6)</a:t>
            </a:r>
            <a:endParaRPr lang="en-CA" b="1" dirty="0">
              <a:solidFill>
                <a:schemeClr val="bg1"/>
              </a:solidFill>
            </a:endParaRPr>
          </a:p>
        </p:txBody>
      </p:sp>
      <p:sp>
        <p:nvSpPr>
          <p:cNvPr id="10" name="TextBox 9"/>
          <p:cNvSpPr txBox="1"/>
          <p:nvPr/>
        </p:nvSpPr>
        <p:spPr>
          <a:xfrm>
            <a:off x="2200296" y="4917056"/>
            <a:ext cx="1800200" cy="369332"/>
          </a:xfrm>
          <a:prstGeom prst="rect">
            <a:avLst/>
          </a:prstGeom>
          <a:noFill/>
        </p:spPr>
        <p:txBody>
          <a:bodyPr wrap="square" rtlCol="0">
            <a:spAutoFit/>
          </a:bodyPr>
          <a:lstStyle/>
          <a:p>
            <a:r>
              <a:rPr lang="en-CA" b="1" dirty="0" smtClean="0">
                <a:solidFill>
                  <a:schemeClr val="bg1"/>
                </a:solidFill>
              </a:rPr>
              <a:t>Oct 2010  (M7.7)</a:t>
            </a:r>
            <a:endParaRPr lang="en-CA" b="1" dirty="0">
              <a:solidFill>
                <a:schemeClr val="bg1"/>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cstate="print"/>
          <a:srcRect/>
          <a:stretch>
            <a:fillRect/>
          </a:stretch>
        </p:blipFill>
        <p:spPr bwMode="auto">
          <a:xfrm>
            <a:off x="1567319" y="-24"/>
            <a:ext cx="6009359" cy="6286544"/>
          </a:xfrm>
          <a:prstGeom prst="rect">
            <a:avLst/>
          </a:prstGeom>
          <a:noFill/>
          <a:ln w="9525">
            <a:noFill/>
            <a:miter lim="800000"/>
            <a:headEnd/>
            <a:tailEnd/>
          </a:ln>
          <a:effectLst/>
        </p:spPr>
      </p:pic>
      <p:sp>
        <p:nvSpPr>
          <p:cNvPr id="6" name="Oval 5"/>
          <p:cNvSpPr/>
          <p:nvPr/>
        </p:nvSpPr>
        <p:spPr>
          <a:xfrm>
            <a:off x="2643174" y="1857364"/>
            <a:ext cx="642942" cy="642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Box 6"/>
          <p:cNvSpPr txBox="1"/>
          <p:nvPr/>
        </p:nvSpPr>
        <p:spPr>
          <a:xfrm>
            <a:off x="0" y="6357958"/>
            <a:ext cx="9144000" cy="369332"/>
          </a:xfrm>
          <a:prstGeom prst="rect">
            <a:avLst/>
          </a:prstGeom>
          <a:solidFill>
            <a:schemeClr val="bg1"/>
          </a:solidFill>
        </p:spPr>
        <p:txBody>
          <a:bodyPr wrap="square" rtlCol="0">
            <a:spAutoFit/>
          </a:bodyPr>
          <a:lstStyle/>
          <a:p>
            <a:pPr algn="ctr"/>
            <a:r>
              <a:rPr lang="en-CA" b="1" dirty="0" smtClean="0"/>
              <a:t>MARCH 28 2005 MEGATHRUST NAIS EARTHQUAKE (M8.6) – 2,000 deaths </a:t>
            </a:r>
            <a:endParaRPr lang="en-CA" b="1"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cstate="print"/>
          <a:srcRect/>
          <a:stretch>
            <a:fillRect/>
          </a:stretch>
        </p:blipFill>
        <p:spPr bwMode="auto">
          <a:xfrm>
            <a:off x="621791" y="-1"/>
            <a:ext cx="7910649" cy="6866883"/>
          </a:xfrm>
          <a:prstGeom prst="rect">
            <a:avLst/>
          </a:prstGeom>
          <a:noFill/>
          <a:ln w="9525">
            <a:solidFill>
              <a:schemeClr val="tx2">
                <a:lumMod val="60000"/>
                <a:lumOff val="40000"/>
              </a:schemeClr>
            </a:solidFill>
            <a:miter lim="800000"/>
            <a:headEnd/>
            <a:tailEnd/>
          </a:ln>
        </p:spPr>
      </p:pic>
      <p:sp>
        <p:nvSpPr>
          <p:cNvPr id="3" name="Rectangle 2"/>
          <p:cNvSpPr/>
          <p:nvPr/>
        </p:nvSpPr>
        <p:spPr>
          <a:xfrm>
            <a:off x="683568" y="4437112"/>
            <a:ext cx="3816424"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p:cNvSpPr txBox="1"/>
          <p:nvPr/>
        </p:nvSpPr>
        <p:spPr>
          <a:xfrm rot="16200000">
            <a:off x="-3064822" y="3198167"/>
            <a:ext cx="6858001" cy="461665"/>
          </a:xfrm>
          <a:prstGeom prst="rect">
            <a:avLst/>
          </a:prstGeom>
          <a:noFill/>
        </p:spPr>
        <p:txBody>
          <a:bodyPr wrap="square" rtlCol="0">
            <a:spAutoFit/>
          </a:bodyPr>
          <a:lstStyle/>
          <a:p>
            <a:pPr algn="ctr"/>
            <a:r>
              <a:rPr lang="en-CA" sz="2400" dirty="0" err="1" smtClean="0"/>
              <a:t>Nalbant</a:t>
            </a:r>
            <a:r>
              <a:rPr lang="en-CA" sz="2400" dirty="0" smtClean="0"/>
              <a:t> et al. 2005 (</a:t>
            </a:r>
            <a:r>
              <a:rPr lang="en-CA" sz="2400" i="1" dirty="0" smtClean="0"/>
              <a:t>Nature</a:t>
            </a:r>
            <a:r>
              <a:rPr lang="en-CA" sz="2400" dirty="0" smtClean="0"/>
              <a:t>, 435, p.756-757)</a:t>
            </a:r>
            <a:endParaRPr lang="en-CA"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35332"/>
            <a:ext cx="9144000" cy="400110"/>
          </a:xfrm>
          <a:prstGeom prst="rect">
            <a:avLst/>
          </a:prstGeom>
          <a:noFill/>
        </p:spPr>
        <p:txBody>
          <a:bodyPr wrap="square" rtlCol="0">
            <a:spAutoFit/>
          </a:bodyPr>
          <a:lstStyle/>
          <a:p>
            <a:r>
              <a:rPr lang="en-CA" sz="2000" b="1" dirty="0" smtClean="0">
                <a:solidFill>
                  <a:schemeClr val="bg1"/>
                </a:solidFill>
              </a:rPr>
              <a:t>SEPTEMBER 2009 M7.6 SUMATRA EARTHQUAKE (~1,500 DEATHS)</a:t>
            </a:r>
            <a:endParaRPr lang="en-CA" sz="2000" b="1" dirty="0">
              <a:solidFill>
                <a:schemeClr val="bg1"/>
              </a:solidFill>
            </a:endParaRPr>
          </a:p>
        </p:txBody>
      </p:sp>
      <p:pic>
        <p:nvPicPr>
          <p:cNvPr id="33794" name="Picture 2" descr="http://inapcache.boston.com/universal/site_graphics/blogs/bigpicture/sumatraquake_10_05/s35_20591587.jpg"/>
          <p:cNvPicPr>
            <a:picLocks noChangeAspect="1" noChangeArrowheads="1"/>
          </p:cNvPicPr>
          <p:nvPr/>
        </p:nvPicPr>
        <p:blipFill>
          <a:blip r:embed="rId3" cstate="print"/>
          <a:srcRect/>
          <a:stretch>
            <a:fillRect/>
          </a:stretch>
        </p:blipFill>
        <p:spPr bwMode="auto">
          <a:xfrm>
            <a:off x="0" y="476672"/>
            <a:ext cx="9144000" cy="6096001"/>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54735" y="72008"/>
            <a:ext cx="8981761" cy="6597352"/>
          </a:xfrm>
          <a:prstGeom prst="rect">
            <a:avLst/>
          </a:prstGeom>
          <a:noFill/>
          <a:ln w="9525">
            <a:noFill/>
            <a:miter lim="800000"/>
            <a:headEnd/>
            <a:tailEnd/>
          </a:ln>
        </p:spPr>
      </p:pic>
      <p:sp>
        <p:nvSpPr>
          <p:cNvPr id="3" name="Oval 2"/>
          <p:cNvSpPr/>
          <p:nvPr/>
        </p:nvSpPr>
        <p:spPr>
          <a:xfrm>
            <a:off x="3779912" y="3140968"/>
            <a:ext cx="648072" cy="64807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p:cNvSpPr/>
          <p:nvPr/>
        </p:nvSpPr>
        <p:spPr>
          <a:xfrm>
            <a:off x="8244408" y="6093296"/>
            <a:ext cx="792088"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3131840" y="1844824"/>
            <a:ext cx="648072" cy="64807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395536" y="2060848"/>
            <a:ext cx="2448272" cy="369332"/>
          </a:xfrm>
          <a:prstGeom prst="rect">
            <a:avLst/>
          </a:prstGeom>
          <a:noFill/>
        </p:spPr>
        <p:txBody>
          <a:bodyPr wrap="square" rtlCol="0">
            <a:spAutoFit/>
          </a:bodyPr>
          <a:lstStyle/>
          <a:p>
            <a:r>
              <a:rPr lang="en-CA" b="1" dirty="0" smtClean="0">
                <a:solidFill>
                  <a:schemeClr val="bg1"/>
                </a:solidFill>
              </a:rPr>
              <a:t>2004 epicentre (M9.1)</a:t>
            </a:r>
            <a:endParaRPr lang="en-CA" b="1" dirty="0">
              <a:solidFill>
                <a:schemeClr val="bg1"/>
              </a:solidFill>
            </a:endParaRPr>
          </a:p>
        </p:txBody>
      </p:sp>
      <p:cxnSp>
        <p:nvCxnSpPr>
          <p:cNvPr id="8" name="Straight Connector 7"/>
          <p:cNvCxnSpPr/>
          <p:nvPr/>
        </p:nvCxnSpPr>
        <p:spPr>
          <a:xfrm>
            <a:off x="2627784" y="2276872"/>
            <a:ext cx="5040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5435932"/>
            <a:ext cx="9144000" cy="369332"/>
          </a:xfrm>
          <a:prstGeom prst="rect">
            <a:avLst/>
          </a:prstGeom>
          <a:solidFill>
            <a:schemeClr val="bg1">
              <a:lumMod val="95000"/>
            </a:schemeClr>
          </a:solidFill>
        </p:spPr>
        <p:txBody>
          <a:bodyPr wrap="square" rtlCol="0">
            <a:spAutoFit/>
          </a:bodyPr>
          <a:lstStyle/>
          <a:p>
            <a:pPr algn="ctr"/>
            <a:r>
              <a:rPr lang="en-CA" b="1" dirty="0" smtClean="0"/>
              <a:t>LOCATION OF 2009 M7.6 WEST SUMATRA EARTHQUAKE IN SUNDA TRENCH</a:t>
            </a:r>
            <a:endParaRPr lang="en-CA" b="1" dirty="0"/>
          </a:p>
        </p:txBody>
      </p:sp>
      <p:sp>
        <p:nvSpPr>
          <p:cNvPr id="10" name="Oval 9"/>
          <p:cNvSpPr/>
          <p:nvPr/>
        </p:nvSpPr>
        <p:spPr>
          <a:xfrm>
            <a:off x="3635896" y="2492896"/>
            <a:ext cx="648072" cy="64807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p:cNvSpPr txBox="1"/>
          <p:nvPr/>
        </p:nvSpPr>
        <p:spPr>
          <a:xfrm>
            <a:off x="1763688" y="3645024"/>
            <a:ext cx="1800200" cy="646331"/>
          </a:xfrm>
          <a:prstGeom prst="rect">
            <a:avLst/>
          </a:prstGeom>
          <a:noFill/>
        </p:spPr>
        <p:txBody>
          <a:bodyPr wrap="square" rtlCol="0">
            <a:spAutoFit/>
          </a:bodyPr>
          <a:lstStyle/>
          <a:p>
            <a:r>
              <a:rPr lang="en-CA" b="1" dirty="0" smtClean="0">
                <a:solidFill>
                  <a:schemeClr val="bg1"/>
                </a:solidFill>
              </a:rPr>
              <a:t>2010  epicentre (M7.7)</a:t>
            </a:r>
            <a:endParaRPr lang="en-CA" b="1" dirty="0">
              <a:solidFill>
                <a:schemeClr val="bg1"/>
              </a:solidFill>
            </a:endParaRPr>
          </a:p>
        </p:txBody>
      </p:sp>
      <p:cxnSp>
        <p:nvCxnSpPr>
          <p:cNvPr id="15" name="Straight Connector 14"/>
          <p:cNvCxnSpPr/>
          <p:nvPr/>
        </p:nvCxnSpPr>
        <p:spPr>
          <a:xfrm flipV="1">
            <a:off x="3419872" y="3573016"/>
            <a:ext cx="360040" cy="216024"/>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91680" y="2708920"/>
            <a:ext cx="1800200" cy="646331"/>
          </a:xfrm>
          <a:prstGeom prst="rect">
            <a:avLst/>
          </a:prstGeom>
          <a:noFill/>
        </p:spPr>
        <p:txBody>
          <a:bodyPr wrap="square" rtlCol="0">
            <a:spAutoFit/>
          </a:bodyPr>
          <a:lstStyle/>
          <a:p>
            <a:r>
              <a:rPr lang="en-CA" b="1" dirty="0" smtClean="0">
                <a:solidFill>
                  <a:schemeClr val="bg1"/>
                </a:solidFill>
              </a:rPr>
              <a:t>2009  epicentre (M7.6)</a:t>
            </a:r>
            <a:endParaRPr lang="en-CA" b="1" dirty="0">
              <a:solidFill>
                <a:schemeClr val="bg1"/>
              </a:solidFill>
            </a:endParaRPr>
          </a:p>
        </p:txBody>
      </p:sp>
      <p:cxnSp>
        <p:nvCxnSpPr>
          <p:cNvPr id="20" name="Straight Connector 19"/>
          <p:cNvCxnSpPr/>
          <p:nvPr/>
        </p:nvCxnSpPr>
        <p:spPr>
          <a:xfrm>
            <a:off x="3347864" y="2924944"/>
            <a:ext cx="21602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30724" name="Picture 4" descr="http://inapcache.boston.com/universal/site_graphics/blogs/bigpicture/sumatraquake_10_05/s20_20618555.jpg"/>
          <p:cNvPicPr>
            <a:picLocks noChangeAspect="1" noChangeArrowheads="1"/>
          </p:cNvPicPr>
          <p:nvPr/>
        </p:nvPicPr>
        <p:blipFill>
          <a:blip r:embed="rId3" cstate="print"/>
          <a:srcRect/>
          <a:stretch>
            <a:fillRect/>
          </a:stretch>
        </p:blipFill>
        <p:spPr bwMode="auto">
          <a:xfrm>
            <a:off x="0" y="404664"/>
            <a:ext cx="9144000" cy="6142182"/>
          </a:xfrm>
          <a:prstGeom prst="rect">
            <a:avLst/>
          </a:prstGeom>
          <a:noFill/>
        </p:spPr>
      </p:pic>
      <p:sp>
        <p:nvSpPr>
          <p:cNvPr id="2" name="Rectangle 1"/>
          <p:cNvSpPr/>
          <p:nvPr/>
        </p:nvSpPr>
        <p:spPr>
          <a:xfrm>
            <a:off x="0" y="44624"/>
            <a:ext cx="5868144" cy="6740307"/>
          </a:xfrm>
          <a:prstGeom prst="rect">
            <a:avLst/>
          </a:prstGeom>
          <a:solidFill>
            <a:schemeClr val="bg1">
              <a:alpha val="80000"/>
            </a:schemeClr>
          </a:solidFill>
        </p:spPr>
        <p:txBody>
          <a:bodyPr wrap="square">
            <a:spAutoFit/>
          </a:bodyPr>
          <a:lstStyle/>
          <a:p>
            <a:r>
              <a:rPr lang="en-CA" dirty="0" smtClean="0"/>
              <a:t>The southern Sumatra earthquake of September 30, 2009 occurred as a result of </a:t>
            </a:r>
            <a:r>
              <a:rPr lang="en-CA" dirty="0" smtClean="0">
                <a:solidFill>
                  <a:srgbClr val="FF0000"/>
                </a:solidFill>
              </a:rPr>
              <a:t>oblique-thrust faulting near the </a:t>
            </a:r>
            <a:r>
              <a:rPr lang="en-CA" dirty="0" err="1" smtClean="0">
                <a:solidFill>
                  <a:srgbClr val="FF0000"/>
                </a:solidFill>
              </a:rPr>
              <a:t>subduction</a:t>
            </a:r>
            <a:r>
              <a:rPr lang="en-CA" dirty="0" smtClean="0">
                <a:solidFill>
                  <a:srgbClr val="FF0000"/>
                </a:solidFill>
              </a:rPr>
              <a:t> interface plate boundary between the Australian and </a:t>
            </a:r>
            <a:r>
              <a:rPr lang="en-CA" dirty="0" err="1" smtClean="0">
                <a:solidFill>
                  <a:srgbClr val="FF0000"/>
                </a:solidFill>
              </a:rPr>
              <a:t>Sunda</a:t>
            </a:r>
            <a:r>
              <a:rPr lang="en-CA" dirty="0" smtClean="0">
                <a:solidFill>
                  <a:srgbClr val="FF0000"/>
                </a:solidFill>
              </a:rPr>
              <a:t> plates.</a:t>
            </a:r>
            <a:r>
              <a:rPr lang="en-CA" dirty="0" smtClean="0"/>
              <a:t> At the location of this earthquake, the Australian Plate moves north-northeast with respect to the </a:t>
            </a:r>
            <a:r>
              <a:rPr lang="en-CA" dirty="0" err="1" smtClean="0"/>
              <a:t>Sunda</a:t>
            </a:r>
            <a:r>
              <a:rPr lang="en-CA" dirty="0" smtClean="0"/>
              <a:t> plate at a velocity of approximately 60 mm/yr. On the basis of the currently available fault mechanism information and earthquake depth of 80 km, it is likely that this </a:t>
            </a:r>
            <a:r>
              <a:rPr lang="en-CA" dirty="0" smtClean="0">
                <a:solidFill>
                  <a:srgbClr val="FF0000"/>
                </a:solidFill>
              </a:rPr>
              <a:t>earthquake occurred within the </a:t>
            </a:r>
            <a:r>
              <a:rPr lang="en-CA" dirty="0" err="1" smtClean="0">
                <a:solidFill>
                  <a:srgbClr val="FF0000"/>
                </a:solidFill>
              </a:rPr>
              <a:t>subducting</a:t>
            </a:r>
            <a:r>
              <a:rPr lang="en-CA" dirty="0" smtClean="0">
                <a:solidFill>
                  <a:srgbClr val="FF0000"/>
                </a:solidFill>
              </a:rPr>
              <a:t> Australian Plate rather than on the plate interface itself</a:t>
            </a:r>
            <a:r>
              <a:rPr lang="en-CA" dirty="0" smtClean="0"/>
              <a:t>. The recent earthquake was deeper than typical </a:t>
            </a:r>
            <a:r>
              <a:rPr lang="en-CA" dirty="0" err="1" smtClean="0"/>
              <a:t>subduction</a:t>
            </a:r>
            <a:r>
              <a:rPr lang="en-CA" dirty="0" smtClean="0"/>
              <a:t> thrust earthquakes that generally occur at depths less than 50 km. </a:t>
            </a:r>
            <a:r>
              <a:rPr lang="en-CA" dirty="0" smtClean="0">
                <a:solidFill>
                  <a:srgbClr val="FF0000"/>
                </a:solidFill>
              </a:rPr>
              <a:t>The </a:t>
            </a:r>
            <a:r>
              <a:rPr lang="en-CA" dirty="0" err="1" smtClean="0">
                <a:solidFill>
                  <a:srgbClr val="FF0000"/>
                </a:solidFill>
              </a:rPr>
              <a:t>subduction</a:t>
            </a:r>
            <a:r>
              <a:rPr lang="en-CA" dirty="0" smtClean="0">
                <a:solidFill>
                  <a:srgbClr val="FF0000"/>
                </a:solidFill>
              </a:rPr>
              <a:t> zone surrounding the immediate region of this event has not witnessed a </a:t>
            </a:r>
            <a:r>
              <a:rPr lang="en-CA" dirty="0" err="1" smtClean="0">
                <a:solidFill>
                  <a:srgbClr val="FF0000"/>
                </a:solidFill>
              </a:rPr>
              <a:t>megathrust</a:t>
            </a:r>
            <a:r>
              <a:rPr lang="en-CA" dirty="0" smtClean="0">
                <a:solidFill>
                  <a:srgbClr val="FF0000"/>
                </a:solidFill>
              </a:rPr>
              <a:t> earthquake in the recent past, rupturing last in an earthquake of M 8.5 or larger in 1797</a:t>
            </a:r>
            <a:r>
              <a:rPr lang="en-CA" dirty="0" smtClean="0"/>
              <a:t>. Approximately 350 km to the south, a 250 km section of the plate boundary slipped during an Mw 8.4 earthquake in </a:t>
            </a:r>
            <a:r>
              <a:rPr lang="en-CA" dirty="0" smtClean="0">
                <a:solidFill>
                  <a:srgbClr val="FF0000"/>
                </a:solidFill>
              </a:rPr>
              <a:t>September 2007, while approximately 300 km to the north, a 350 km section slipped during the Mw 8.7 earthquake of March 2005</a:t>
            </a:r>
            <a:r>
              <a:rPr lang="en-CA" dirty="0" smtClean="0"/>
              <a:t>. In early 2008, the plate boundary </a:t>
            </a:r>
            <a:r>
              <a:rPr lang="en-CA" dirty="0" err="1" smtClean="0"/>
              <a:t>updip</a:t>
            </a:r>
            <a:r>
              <a:rPr lang="en-CA" dirty="0" smtClean="0"/>
              <a:t> of today’s earthquake was active in a sequence of Mw 5-6 earthquakes. It is not clear how today’s earthquake is related to the sequence of </a:t>
            </a:r>
            <a:r>
              <a:rPr lang="en-CA" dirty="0" err="1" smtClean="0"/>
              <a:t>megathrust</a:t>
            </a:r>
            <a:r>
              <a:rPr lang="en-CA" dirty="0" smtClean="0"/>
              <a:t> </a:t>
            </a:r>
            <a:r>
              <a:rPr lang="en-CA" dirty="0" err="1" smtClean="0"/>
              <a:t>subduction</a:t>
            </a:r>
            <a:r>
              <a:rPr lang="en-CA" dirty="0" smtClean="0"/>
              <a:t> zone events on the shallower section of the plate boundary.</a:t>
            </a:r>
            <a:endParaRPr lang="en-CA" dirty="0"/>
          </a:p>
        </p:txBody>
      </p:sp>
      <p:sp>
        <p:nvSpPr>
          <p:cNvPr id="5" name="TextBox 4"/>
          <p:cNvSpPr txBox="1"/>
          <p:nvPr/>
        </p:nvSpPr>
        <p:spPr>
          <a:xfrm>
            <a:off x="5904656" y="0"/>
            <a:ext cx="3203848" cy="276999"/>
          </a:xfrm>
          <a:prstGeom prst="rect">
            <a:avLst/>
          </a:prstGeom>
          <a:noFill/>
        </p:spPr>
        <p:txBody>
          <a:bodyPr wrap="square" rtlCol="0">
            <a:spAutoFit/>
          </a:bodyPr>
          <a:lstStyle/>
          <a:p>
            <a:r>
              <a:rPr lang="en-CA" sz="1200" i="1" dirty="0" smtClean="0">
                <a:solidFill>
                  <a:schemeClr val="bg1"/>
                </a:solidFill>
              </a:rPr>
              <a:t>Tectonic summary from USGS</a:t>
            </a:r>
            <a:endParaRPr lang="en-CA" sz="1200" i="1" dirty="0">
              <a:solidFill>
                <a:schemeClr val="bg1"/>
              </a:solidFill>
            </a:endParaRPr>
          </a:p>
        </p:txBody>
      </p:sp>
      <p:pic>
        <p:nvPicPr>
          <p:cNvPr id="30726" name="Picture 6" descr="Earthquake Location"/>
          <p:cNvPicPr>
            <a:picLocks noChangeAspect="1" noChangeArrowheads="1"/>
          </p:cNvPicPr>
          <p:nvPr/>
        </p:nvPicPr>
        <p:blipFill>
          <a:blip r:embed="rId4" cstate="print"/>
          <a:srcRect/>
          <a:stretch>
            <a:fillRect/>
          </a:stretch>
        </p:blipFill>
        <p:spPr bwMode="auto">
          <a:xfrm>
            <a:off x="6228184" y="620688"/>
            <a:ext cx="2557289" cy="2918016"/>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4" descr="http://inapcache.boston.com/universal/site_graphics/blogs/bigpicture/sumatraquake_10_05/s20_20618555.jpg"/>
          <p:cNvPicPr>
            <a:picLocks noChangeAspect="1" noChangeArrowheads="1"/>
          </p:cNvPicPr>
          <p:nvPr/>
        </p:nvPicPr>
        <p:blipFill>
          <a:blip r:embed="rId3" cstate="print"/>
          <a:srcRect/>
          <a:stretch>
            <a:fillRect/>
          </a:stretch>
        </p:blipFill>
        <p:spPr bwMode="auto">
          <a:xfrm>
            <a:off x="0" y="332656"/>
            <a:ext cx="9144000" cy="6142182"/>
          </a:xfrm>
          <a:prstGeom prst="rect">
            <a:avLst/>
          </a:prstGeom>
          <a:noFill/>
        </p:spPr>
      </p:pic>
      <p:sp>
        <p:nvSpPr>
          <p:cNvPr id="4" name="TextBox 3"/>
          <p:cNvSpPr txBox="1"/>
          <p:nvPr/>
        </p:nvSpPr>
        <p:spPr>
          <a:xfrm>
            <a:off x="0" y="6453336"/>
            <a:ext cx="5292080" cy="369332"/>
          </a:xfrm>
          <a:prstGeom prst="rect">
            <a:avLst/>
          </a:prstGeom>
          <a:noFill/>
        </p:spPr>
        <p:txBody>
          <a:bodyPr wrap="square" rtlCol="0">
            <a:spAutoFit/>
          </a:bodyPr>
          <a:lstStyle/>
          <a:p>
            <a:r>
              <a:rPr lang="en-CA" i="1" dirty="0" smtClean="0">
                <a:solidFill>
                  <a:schemeClr val="bg1"/>
                </a:solidFill>
              </a:rPr>
              <a:t>Heavy damage in Padang (60 km from epicentre)</a:t>
            </a:r>
            <a:endParaRPr lang="en-CA" i="1"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76802" name="Picture 2" descr="tabl4-3"/>
          <p:cNvPicPr>
            <a:picLocks noChangeAspect="1" noChangeArrowheads="1"/>
          </p:cNvPicPr>
          <p:nvPr/>
        </p:nvPicPr>
        <p:blipFill>
          <a:blip r:embed="rId3" cstate="print"/>
          <a:srcRect/>
          <a:stretch>
            <a:fillRect/>
          </a:stretch>
        </p:blipFill>
        <p:spPr bwMode="auto">
          <a:xfrm>
            <a:off x="1221082" y="0"/>
            <a:ext cx="6697297" cy="6858000"/>
          </a:xfrm>
          <a:prstGeom prst="rect">
            <a:avLst/>
          </a:prstGeom>
          <a:noFill/>
          <a:ln w="9525">
            <a:noFill/>
            <a:miter lim="800000"/>
            <a:headEnd/>
            <a:tailEnd/>
          </a:ln>
        </p:spPr>
      </p:pic>
      <p:sp>
        <p:nvSpPr>
          <p:cNvPr id="76803" name="Rectangle 3"/>
          <p:cNvSpPr>
            <a:spLocks noGrp="1" noChangeArrowheads="1"/>
          </p:cNvSpPr>
          <p:nvPr>
            <p:ph type="title" idx="4294967295"/>
          </p:nvPr>
        </p:nvSpPr>
        <p:spPr/>
        <p:txBody>
          <a:bodyPr/>
          <a:lstStyle/>
          <a:p>
            <a:pPr eaLnBrk="1" hangingPunct="1"/>
            <a:r>
              <a:rPr lang="en-US" sz="1200" smtClean="0"/>
              <a:t>Table 4.3</a:t>
            </a:r>
          </a:p>
        </p:txBody>
      </p:sp>
      <p:cxnSp>
        <p:nvCxnSpPr>
          <p:cNvPr id="7" name="Straight Connector 6"/>
          <p:cNvCxnSpPr/>
          <p:nvPr/>
        </p:nvCxnSpPr>
        <p:spPr>
          <a:xfrm>
            <a:off x="1214414" y="4214818"/>
            <a:ext cx="6715172"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7890" name="Picture 2" descr="http://inapcache.boston.com/universal/site_graphics/blogs/bigpicture/sumatraquake_10_05/s37_20605085.jpg"/>
          <p:cNvPicPr>
            <a:picLocks noChangeAspect="1" noChangeArrowheads="1"/>
          </p:cNvPicPr>
          <p:nvPr/>
        </p:nvPicPr>
        <p:blipFill>
          <a:blip r:embed="rId3" cstate="print"/>
          <a:srcRect/>
          <a:stretch>
            <a:fillRect/>
          </a:stretch>
        </p:blipFill>
        <p:spPr bwMode="auto">
          <a:xfrm>
            <a:off x="0" y="404664"/>
            <a:ext cx="9144000" cy="6086765"/>
          </a:xfrm>
          <a:prstGeom prst="rect">
            <a:avLst/>
          </a:prstGeom>
          <a:noFill/>
        </p:spPr>
      </p:pic>
      <p:sp>
        <p:nvSpPr>
          <p:cNvPr id="3" name="TextBox 2"/>
          <p:cNvSpPr txBox="1"/>
          <p:nvPr/>
        </p:nvSpPr>
        <p:spPr>
          <a:xfrm>
            <a:off x="0" y="0"/>
            <a:ext cx="9144000" cy="369332"/>
          </a:xfrm>
          <a:prstGeom prst="rect">
            <a:avLst/>
          </a:prstGeom>
          <a:noFill/>
        </p:spPr>
        <p:txBody>
          <a:bodyPr wrap="square" rtlCol="0">
            <a:spAutoFit/>
          </a:bodyPr>
          <a:lstStyle/>
          <a:p>
            <a:r>
              <a:rPr lang="en-CA" dirty="0" smtClean="0">
                <a:solidFill>
                  <a:schemeClr val="bg1"/>
                </a:solidFill>
              </a:rPr>
              <a:t>Earthquake triggered many landslides that buried several villages  </a:t>
            </a:r>
            <a:endParaRPr lang="en-CA" dirty="0">
              <a:solidFill>
                <a:schemeClr val="bg1"/>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1988" name="Picture 4" descr="Village near Padang, Sumatra, devastated by Wednesday's earthquake"/>
          <p:cNvPicPr>
            <a:picLocks noChangeAspect="1" noChangeArrowheads="1"/>
          </p:cNvPicPr>
          <p:nvPr/>
        </p:nvPicPr>
        <p:blipFill>
          <a:blip r:embed="rId3" cstate="print"/>
          <a:srcRect/>
          <a:stretch>
            <a:fillRect/>
          </a:stretch>
        </p:blipFill>
        <p:spPr bwMode="auto">
          <a:xfrm>
            <a:off x="-31029" y="332656"/>
            <a:ext cx="9175029" cy="6120680"/>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http://inapcache.boston.com/universal/site_graphics/blogs/bigpicture/sumatraquake_10_05/s07_20615569.jpg"/>
          <p:cNvPicPr>
            <a:picLocks noChangeAspect="1" noChangeArrowheads="1"/>
          </p:cNvPicPr>
          <p:nvPr/>
        </p:nvPicPr>
        <p:blipFill>
          <a:blip r:embed="rId3" cstate="print"/>
          <a:srcRect/>
          <a:stretch>
            <a:fillRect/>
          </a:stretch>
        </p:blipFill>
        <p:spPr bwMode="auto">
          <a:xfrm>
            <a:off x="0" y="476672"/>
            <a:ext cx="9144000" cy="5975928"/>
          </a:xfrm>
          <a:prstGeom prst="rect">
            <a:avLst/>
          </a:prstGeom>
          <a:noFill/>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9938" name="Picture 2" descr="http://inapcache.boston.com/universal/site_graphics/blogs/bigpicture/sumatraquake_10_05/s39_20630339.jpg"/>
          <p:cNvPicPr>
            <a:picLocks noChangeAspect="1" noChangeArrowheads="1"/>
          </p:cNvPicPr>
          <p:nvPr/>
        </p:nvPicPr>
        <p:blipFill>
          <a:blip r:embed="rId3" cstate="print"/>
          <a:srcRect/>
          <a:stretch>
            <a:fillRect/>
          </a:stretch>
        </p:blipFill>
        <p:spPr bwMode="auto">
          <a:xfrm>
            <a:off x="0" y="120777"/>
            <a:ext cx="9144000" cy="6548583"/>
          </a:xfrm>
          <a:prstGeom prst="rect">
            <a:avLst/>
          </a:prstGeom>
          <a:noFill/>
        </p:spPr>
      </p:pic>
      <p:sp>
        <p:nvSpPr>
          <p:cNvPr id="3" name="TextBox 2"/>
          <p:cNvSpPr txBox="1"/>
          <p:nvPr/>
        </p:nvSpPr>
        <p:spPr>
          <a:xfrm>
            <a:off x="0" y="96887"/>
            <a:ext cx="3059832" cy="307777"/>
          </a:xfrm>
          <a:prstGeom prst="rect">
            <a:avLst/>
          </a:prstGeom>
          <a:noFill/>
        </p:spPr>
        <p:txBody>
          <a:bodyPr wrap="square" rtlCol="0">
            <a:spAutoFit/>
          </a:bodyPr>
          <a:lstStyle/>
          <a:p>
            <a:r>
              <a:rPr lang="en-CA" sz="1400" i="1" dirty="0" smtClean="0"/>
              <a:t>Damaged market in Padang</a:t>
            </a:r>
            <a:endParaRPr lang="en-CA" sz="1400" i="1"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54735" y="72008"/>
            <a:ext cx="8981761" cy="6597352"/>
          </a:xfrm>
          <a:prstGeom prst="rect">
            <a:avLst/>
          </a:prstGeom>
          <a:noFill/>
          <a:ln w="9525">
            <a:noFill/>
            <a:miter lim="800000"/>
            <a:headEnd/>
            <a:tailEnd/>
          </a:ln>
        </p:spPr>
      </p:pic>
      <p:sp>
        <p:nvSpPr>
          <p:cNvPr id="3" name="Oval 2"/>
          <p:cNvSpPr/>
          <p:nvPr/>
        </p:nvSpPr>
        <p:spPr>
          <a:xfrm>
            <a:off x="3779912" y="3140968"/>
            <a:ext cx="648072" cy="64807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p:cNvSpPr/>
          <p:nvPr/>
        </p:nvSpPr>
        <p:spPr>
          <a:xfrm>
            <a:off x="8244408" y="6093296"/>
            <a:ext cx="792088"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3131840" y="1844824"/>
            <a:ext cx="648072" cy="64807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395536" y="2060848"/>
            <a:ext cx="2448272" cy="369332"/>
          </a:xfrm>
          <a:prstGeom prst="rect">
            <a:avLst/>
          </a:prstGeom>
          <a:noFill/>
        </p:spPr>
        <p:txBody>
          <a:bodyPr wrap="square" rtlCol="0">
            <a:spAutoFit/>
          </a:bodyPr>
          <a:lstStyle/>
          <a:p>
            <a:r>
              <a:rPr lang="en-CA" b="1" dirty="0" smtClean="0">
                <a:solidFill>
                  <a:schemeClr val="bg1"/>
                </a:solidFill>
              </a:rPr>
              <a:t>2004 epicentre (M9.1)</a:t>
            </a:r>
            <a:endParaRPr lang="en-CA" b="1" dirty="0">
              <a:solidFill>
                <a:schemeClr val="bg1"/>
              </a:solidFill>
            </a:endParaRPr>
          </a:p>
        </p:txBody>
      </p:sp>
      <p:cxnSp>
        <p:nvCxnSpPr>
          <p:cNvPr id="8" name="Straight Connector 7"/>
          <p:cNvCxnSpPr/>
          <p:nvPr/>
        </p:nvCxnSpPr>
        <p:spPr>
          <a:xfrm>
            <a:off x="2627784" y="2276872"/>
            <a:ext cx="50405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0" y="5435932"/>
            <a:ext cx="9144000" cy="369332"/>
          </a:xfrm>
          <a:prstGeom prst="rect">
            <a:avLst/>
          </a:prstGeom>
          <a:solidFill>
            <a:schemeClr val="bg1">
              <a:lumMod val="95000"/>
            </a:schemeClr>
          </a:solidFill>
        </p:spPr>
        <p:txBody>
          <a:bodyPr wrap="square" rtlCol="0">
            <a:spAutoFit/>
          </a:bodyPr>
          <a:lstStyle/>
          <a:p>
            <a:pPr algn="ctr"/>
            <a:r>
              <a:rPr lang="en-CA" b="1" dirty="0" smtClean="0"/>
              <a:t>LOCATION OF 2010 M7.7 MENTAWAI EARTHQUAKE IN SUNDA TRENCH</a:t>
            </a:r>
            <a:endParaRPr lang="en-CA"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amond(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2" name="Picture 2" descr="http://inapcache.boston.com/universal/site_graphics/blogs/bigpicture/indonesia_10_27/i09_25661521.jpg"/>
          <p:cNvPicPr>
            <a:picLocks noChangeAspect="1" noChangeArrowheads="1"/>
          </p:cNvPicPr>
          <p:nvPr/>
        </p:nvPicPr>
        <p:blipFill>
          <a:blip r:embed="rId3" cstate="print"/>
          <a:srcRect/>
          <a:stretch>
            <a:fillRect/>
          </a:stretch>
        </p:blipFill>
        <p:spPr bwMode="auto">
          <a:xfrm>
            <a:off x="0" y="414459"/>
            <a:ext cx="9144000" cy="6326909"/>
          </a:xfrm>
          <a:prstGeom prst="rect">
            <a:avLst/>
          </a:prstGeom>
          <a:noFill/>
        </p:spPr>
      </p:pic>
      <p:sp>
        <p:nvSpPr>
          <p:cNvPr id="2" name="Rectangle 1"/>
          <p:cNvSpPr/>
          <p:nvPr/>
        </p:nvSpPr>
        <p:spPr>
          <a:xfrm>
            <a:off x="0" y="0"/>
            <a:ext cx="5220072" cy="6858000"/>
          </a:xfrm>
          <a:prstGeom prst="rect">
            <a:avLst/>
          </a:prstGeom>
          <a:solidFill>
            <a:schemeClr val="bg1">
              <a:alpha val="72000"/>
            </a:schemeClr>
          </a:solidFill>
          <a:ln>
            <a:solidFill>
              <a:schemeClr val="bg2">
                <a:lumMod val="25000"/>
              </a:schemeClr>
            </a:solidFill>
          </a:ln>
        </p:spPr>
        <p:txBody>
          <a:bodyPr wrap="square">
            <a:spAutoFit/>
          </a:bodyPr>
          <a:lstStyle/>
          <a:p>
            <a:r>
              <a:rPr lang="en-CA" dirty="0" smtClean="0"/>
              <a:t>The </a:t>
            </a:r>
            <a:r>
              <a:rPr lang="en-CA" dirty="0" err="1" smtClean="0"/>
              <a:t>Pulau</a:t>
            </a:r>
            <a:r>
              <a:rPr lang="en-CA" dirty="0" smtClean="0"/>
              <a:t> </a:t>
            </a:r>
            <a:r>
              <a:rPr lang="en-CA" dirty="0" err="1" smtClean="0"/>
              <a:t>Pagai</a:t>
            </a:r>
            <a:r>
              <a:rPr lang="en-CA" dirty="0" smtClean="0"/>
              <a:t> Selatan, Sumatra earthquake of October 25, 2010 occurred as a result of </a:t>
            </a:r>
            <a:r>
              <a:rPr lang="en-CA" dirty="0" smtClean="0">
                <a:solidFill>
                  <a:srgbClr val="FF0000"/>
                </a:solidFill>
              </a:rPr>
              <a:t>thrust faulting on or near the </a:t>
            </a:r>
            <a:r>
              <a:rPr lang="en-CA" dirty="0" err="1" smtClean="0">
                <a:solidFill>
                  <a:srgbClr val="FF0000"/>
                </a:solidFill>
              </a:rPr>
              <a:t>subduction</a:t>
            </a:r>
            <a:r>
              <a:rPr lang="en-CA" dirty="0" smtClean="0">
                <a:solidFill>
                  <a:srgbClr val="FF0000"/>
                </a:solidFill>
              </a:rPr>
              <a:t> interface plate boundary between the Australia and </a:t>
            </a:r>
            <a:r>
              <a:rPr lang="en-CA" dirty="0" err="1" smtClean="0">
                <a:solidFill>
                  <a:srgbClr val="FF0000"/>
                </a:solidFill>
              </a:rPr>
              <a:t>Sunda</a:t>
            </a:r>
            <a:r>
              <a:rPr lang="en-CA" dirty="0" smtClean="0">
                <a:solidFill>
                  <a:srgbClr val="FF0000"/>
                </a:solidFill>
              </a:rPr>
              <a:t> plates</a:t>
            </a:r>
            <a:r>
              <a:rPr lang="en-CA" dirty="0" smtClean="0"/>
              <a:t>. At the location of this earthquake, the Australia Plate move north-northeast with respect to the </a:t>
            </a:r>
            <a:r>
              <a:rPr lang="en-CA" dirty="0" err="1" smtClean="0"/>
              <a:t>Sunda</a:t>
            </a:r>
            <a:r>
              <a:rPr lang="en-CA" dirty="0" smtClean="0"/>
              <a:t> plate at a velocity of approximately 57-69 mm/yr. On the basis of the currently available fault mechanism information and earthquake depth </a:t>
            </a:r>
            <a:r>
              <a:rPr lang="en-CA" dirty="0" smtClean="0">
                <a:solidFill>
                  <a:srgbClr val="FF0000"/>
                </a:solidFill>
              </a:rPr>
              <a:t>it is likely that this earthquake occurred along the plate interface</a:t>
            </a:r>
            <a:r>
              <a:rPr lang="en-CA" dirty="0" smtClean="0"/>
              <a:t>. The </a:t>
            </a:r>
            <a:r>
              <a:rPr lang="en-CA" dirty="0" err="1" smtClean="0"/>
              <a:t>subduction</a:t>
            </a:r>
            <a:r>
              <a:rPr lang="en-CA" dirty="0" smtClean="0"/>
              <a:t> zone adjacent to the region of this event last slipped during the Mw 8.5 and 7.9 earthquakes of September 2007, and today's event appears to have occurred near the rupture zones of those earthquakes. </a:t>
            </a:r>
            <a:r>
              <a:rPr lang="en-CA" dirty="0" smtClean="0">
                <a:solidFill>
                  <a:srgbClr val="FF0000"/>
                </a:solidFill>
              </a:rPr>
              <a:t>Today's earthquake is the latest in a sequence of large ruptures along the </a:t>
            </a:r>
            <a:r>
              <a:rPr lang="en-CA" dirty="0" err="1" smtClean="0">
                <a:solidFill>
                  <a:srgbClr val="FF0000"/>
                </a:solidFill>
              </a:rPr>
              <a:t>Sunda</a:t>
            </a:r>
            <a:r>
              <a:rPr lang="en-CA" dirty="0" smtClean="0">
                <a:solidFill>
                  <a:srgbClr val="FF0000"/>
                </a:solidFill>
              </a:rPr>
              <a:t> </a:t>
            </a:r>
            <a:r>
              <a:rPr lang="en-CA" dirty="0" err="1" smtClean="0">
                <a:solidFill>
                  <a:srgbClr val="FF0000"/>
                </a:solidFill>
              </a:rPr>
              <a:t>megathrust</a:t>
            </a:r>
            <a:r>
              <a:rPr lang="en-CA" dirty="0" smtClean="0"/>
              <a:t>, including a M 9.1 earthquake that ruptured to within 800 km north of this earthquake in 2004; a M 8.6 700 km to the north between </a:t>
            </a:r>
            <a:r>
              <a:rPr lang="en-CA" dirty="0" err="1" smtClean="0"/>
              <a:t>Nias</a:t>
            </a:r>
            <a:r>
              <a:rPr lang="en-CA" dirty="0" smtClean="0"/>
              <a:t> and </a:t>
            </a:r>
            <a:r>
              <a:rPr lang="en-CA" dirty="0" err="1" smtClean="0"/>
              <a:t>Simeulue</a:t>
            </a:r>
            <a:r>
              <a:rPr lang="en-CA" dirty="0" smtClean="0"/>
              <a:t> in 2005; and a M 7.5 300 km to the north near Padang in 2009. </a:t>
            </a:r>
            <a:r>
              <a:rPr lang="en-CA" dirty="0" smtClean="0">
                <a:solidFill>
                  <a:srgbClr val="FF0000"/>
                </a:solidFill>
              </a:rPr>
              <a:t>Today's earthquake occurred near the southern edge of a Mw 8.7-8.9 rupture in 1797 and within the rupture area of a Mw 8.9-9.1 earthquake in 1833. </a:t>
            </a:r>
            <a:endParaRPr lang="en-CA" dirty="0">
              <a:solidFill>
                <a:srgbClr val="FF0000"/>
              </a:solidFill>
            </a:endParaRPr>
          </a:p>
        </p:txBody>
      </p:sp>
      <p:sp>
        <p:nvSpPr>
          <p:cNvPr id="4" name="TextBox 3"/>
          <p:cNvSpPr txBox="1"/>
          <p:nvPr/>
        </p:nvSpPr>
        <p:spPr>
          <a:xfrm>
            <a:off x="5220072" y="0"/>
            <a:ext cx="3203848" cy="276999"/>
          </a:xfrm>
          <a:prstGeom prst="rect">
            <a:avLst/>
          </a:prstGeom>
          <a:noFill/>
        </p:spPr>
        <p:txBody>
          <a:bodyPr wrap="square" rtlCol="0">
            <a:spAutoFit/>
          </a:bodyPr>
          <a:lstStyle/>
          <a:p>
            <a:r>
              <a:rPr lang="en-CA" sz="1200" i="1" dirty="0" smtClean="0">
                <a:solidFill>
                  <a:schemeClr val="bg1"/>
                </a:solidFill>
              </a:rPr>
              <a:t>Tectonic summary from USGS</a:t>
            </a:r>
            <a:endParaRPr lang="en-CA" sz="1200" i="1" dirty="0">
              <a:solidFill>
                <a:schemeClr val="bg1"/>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http://inapcache.boston.com/universal/site_graphics/blogs/bigpicture/indonesia_10_27/i04_25663103.jpg"/>
          <p:cNvPicPr>
            <a:picLocks noChangeAspect="1" noChangeArrowheads="1"/>
          </p:cNvPicPr>
          <p:nvPr/>
        </p:nvPicPr>
        <p:blipFill>
          <a:blip r:embed="rId3" cstate="print"/>
          <a:srcRect/>
          <a:stretch>
            <a:fillRect/>
          </a:stretch>
        </p:blipFill>
        <p:spPr bwMode="auto">
          <a:xfrm>
            <a:off x="0" y="-27384"/>
            <a:ext cx="9144000" cy="6160656"/>
          </a:xfrm>
          <a:prstGeom prst="rect">
            <a:avLst/>
          </a:prstGeom>
          <a:noFill/>
        </p:spPr>
      </p:pic>
      <p:sp>
        <p:nvSpPr>
          <p:cNvPr id="3" name="TextBox 2"/>
          <p:cNvSpPr txBox="1"/>
          <p:nvPr/>
        </p:nvSpPr>
        <p:spPr>
          <a:xfrm>
            <a:off x="0" y="6165304"/>
            <a:ext cx="9144000" cy="646331"/>
          </a:xfrm>
          <a:prstGeom prst="rect">
            <a:avLst/>
          </a:prstGeom>
          <a:noFill/>
        </p:spPr>
        <p:txBody>
          <a:bodyPr wrap="square" rtlCol="0">
            <a:spAutoFit/>
          </a:bodyPr>
          <a:lstStyle/>
          <a:p>
            <a:r>
              <a:rPr lang="en-CA" b="1" dirty="0" smtClean="0">
                <a:solidFill>
                  <a:schemeClr val="bg1"/>
                </a:solidFill>
              </a:rPr>
              <a:t>EARTHQUAKE GENERATED A SIGNIFICANT TSUNAMI WHICH STRUCK  SOUTHERN MENTAWAI ISLANDS DESTROYING MANY VILLAGES  (DEATH TOLL ~ 500)</a:t>
            </a:r>
            <a:endParaRPr lang="en-CA" b="1" dirty="0">
              <a:solidFill>
                <a:schemeClr val="bg1"/>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2010 Sumatra.jpg"/>
          <p:cNvPicPr>
            <a:picLocks noChangeAspect="1"/>
          </p:cNvPicPr>
          <p:nvPr/>
        </p:nvPicPr>
        <p:blipFill>
          <a:blip r:embed="rId3" cstate="print"/>
          <a:stretch>
            <a:fillRect/>
          </a:stretch>
        </p:blipFill>
        <p:spPr>
          <a:xfrm>
            <a:off x="0" y="328711"/>
            <a:ext cx="9144000" cy="6268641"/>
          </a:xfrm>
          <a:prstGeom prst="rect">
            <a:avLst/>
          </a:prstGeom>
        </p:spPr>
      </p:pic>
      <p:sp>
        <p:nvSpPr>
          <p:cNvPr id="3" name="Rectangle 2"/>
          <p:cNvSpPr/>
          <p:nvPr/>
        </p:nvSpPr>
        <p:spPr>
          <a:xfrm>
            <a:off x="4572000" y="5373216"/>
            <a:ext cx="288032"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Oval 3"/>
          <p:cNvSpPr/>
          <p:nvPr/>
        </p:nvSpPr>
        <p:spPr>
          <a:xfrm>
            <a:off x="4355976" y="4149080"/>
            <a:ext cx="1080120" cy="10801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0" y="0"/>
            <a:ext cx="9144000" cy="646331"/>
          </a:xfrm>
          <a:prstGeom prst="rect">
            <a:avLst/>
          </a:prstGeom>
          <a:noFill/>
        </p:spPr>
        <p:txBody>
          <a:bodyPr wrap="square" rtlCol="0">
            <a:spAutoFit/>
          </a:bodyPr>
          <a:lstStyle/>
          <a:p>
            <a:r>
              <a:rPr lang="en-CA" b="1" dirty="0" smtClean="0">
                <a:solidFill>
                  <a:schemeClr val="bg1"/>
                </a:solidFill>
              </a:rPr>
              <a:t>EARTHQUAKE GENERATED A SIGNIFICANT TSUNAMI WHICH STRUCK  SOUTHERN MENTAWAI ISLANDS (CIRCLED) DESTROYING MANY VILLAGES  (DEATH TOLL ~ 500)</a:t>
            </a:r>
            <a:endParaRPr lang="en-CA" b="1" dirty="0">
              <a:solidFill>
                <a:schemeClr val="bg1"/>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5602" name="Picture 2" descr="http://nctr.pmel.noaa.gov/indonesia20101025/MentawaiMaxAmpCrop.png"/>
          <p:cNvPicPr>
            <a:picLocks noChangeAspect="1" noChangeArrowheads="1"/>
          </p:cNvPicPr>
          <p:nvPr/>
        </p:nvPicPr>
        <p:blipFill>
          <a:blip r:embed="rId3" cstate="print"/>
          <a:srcRect/>
          <a:stretch>
            <a:fillRect/>
          </a:stretch>
        </p:blipFill>
        <p:spPr bwMode="auto">
          <a:xfrm>
            <a:off x="408976" y="0"/>
            <a:ext cx="8123464" cy="6858000"/>
          </a:xfrm>
          <a:prstGeom prst="rect">
            <a:avLst/>
          </a:prstGeom>
          <a:noFill/>
        </p:spPr>
      </p:pic>
      <p:sp>
        <p:nvSpPr>
          <p:cNvPr id="3" name="TextBox 2"/>
          <p:cNvSpPr txBox="1"/>
          <p:nvPr/>
        </p:nvSpPr>
        <p:spPr>
          <a:xfrm>
            <a:off x="0" y="6525344"/>
            <a:ext cx="9144000" cy="369332"/>
          </a:xfrm>
          <a:prstGeom prst="rect">
            <a:avLst/>
          </a:prstGeom>
          <a:solidFill>
            <a:schemeClr val="bg2">
              <a:lumMod val="50000"/>
              <a:alpha val="75000"/>
            </a:schemeClr>
          </a:solidFill>
        </p:spPr>
        <p:txBody>
          <a:bodyPr wrap="square" rtlCol="0">
            <a:spAutoFit/>
          </a:bodyPr>
          <a:lstStyle/>
          <a:p>
            <a:r>
              <a:rPr lang="en-CA" b="1" dirty="0" smtClean="0"/>
              <a:t>TSUNAMI FROM MENATAWI EARTHQUAKE; PROPAGATION SPEED IN OPEN OCEAN ca. 70 m/s</a:t>
            </a:r>
            <a:endParaRPr lang="en-CA" b="1"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028" name="Picture 4" descr="http://cache.gettyimages.com/xc/3245377.jpg?v=1&amp;c=ViewImages&amp;k=2&amp;d=DCB332A6E7C66BD36DDC935BD139B6DBA55A1E4F32AD3138"/>
          <p:cNvPicPr>
            <a:picLocks noChangeAspect="1" noChangeArrowheads="1"/>
          </p:cNvPicPr>
          <p:nvPr/>
        </p:nvPicPr>
        <p:blipFill>
          <a:blip r:embed="rId3" cstate="print"/>
          <a:srcRect/>
          <a:stretch>
            <a:fillRect/>
          </a:stretch>
        </p:blipFill>
        <p:spPr bwMode="auto">
          <a:xfrm>
            <a:off x="0" y="214290"/>
            <a:ext cx="4286280" cy="3189454"/>
          </a:xfrm>
          <a:prstGeom prst="rect">
            <a:avLst/>
          </a:prstGeom>
          <a:noFill/>
        </p:spPr>
      </p:pic>
      <p:sp>
        <p:nvSpPr>
          <p:cNvPr id="8" name="TextBox 7"/>
          <p:cNvSpPr txBox="1"/>
          <p:nvPr/>
        </p:nvSpPr>
        <p:spPr>
          <a:xfrm>
            <a:off x="4286248" y="0"/>
            <a:ext cx="4500594" cy="646331"/>
          </a:xfrm>
          <a:prstGeom prst="rect">
            <a:avLst/>
          </a:prstGeom>
          <a:noFill/>
        </p:spPr>
        <p:txBody>
          <a:bodyPr wrap="square" rtlCol="0">
            <a:spAutoFit/>
          </a:bodyPr>
          <a:lstStyle/>
          <a:p>
            <a:r>
              <a:rPr lang="en-CA" b="1" dirty="0" smtClean="0"/>
              <a:t>EARTHQUAKE DISASTERS (&gt;50,000 DEATHS) 856-2010 (n = 22) </a:t>
            </a:r>
            <a:endParaRPr lang="en-CA" b="1" dirty="0"/>
          </a:p>
        </p:txBody>
      </p:sp>
      <p:cxnSp>
        <p:nvCxnSpPr>
          <p:cNvPr id="10" name="Straight Connector 9"/>
          <p:cNvCxnSpPr/>
          <p:nvPr/>
        </p:nvCxnSpPr>
        <p:spPr>
          <a:xfrm>
            <a:off x="4357686" y="714356"/>
            <a:ext cx="4786314" cy="15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4" descr="http://www.whoi.edu/cms/images/dfino/2004/12/v42n2-lin2en_4343.jpg"/>
          <p:cNvPicPr>
            <a:picLocks noChangeAspect="1" noChangeArrowheads="1"/>
          </p:cNvPicPr>
          <p:nvPr/>
        </p:nvPicPr>
        <p:blipFill>
          <a:blip r:embed="rId4" cstate="print"/>
          <a:srcRect/>
          <a:stretch>
            <a:fillRect/>
          </a:stretch>
        </p:blipFill>
        <p:spPr bwMode="auto">
          <a:xfrm>
            <a:off x="0" y="3500438"/>
            <a:ext cx="4480541" cy="2786082"/>
          </a:xfrm>
          <a:prstGeom prst="rect">
            <a:avLst/>
          </a:prstGeom>
          <a:noFill/>
        </p:spPr>
      </p:pic>
      <p:graphicFrame>
        <p:nvGraphicFramePr>
          <p:cNvPr id="7" name="Table 6"/>
          <p:cNvGraphicFramePr>
            <a:graphicFrameLocks noGrp="1"/>
          </p:cNvGraphicFramePr>
          <p:nvPr/>
        </p:nvGraphicFramePr>
        <p:xfrm>
          <a:off x="4357686" y="857232"/>
          <a:ext cx="4786315" cy="5572164"/>
        </p:xfrm>
        <a:graphic>
          <a:graphicData uri="http://schemas.openxmlformats.org/drawingml/2006/table">
            <a:tbl>
              <a:tblPr/>
              <a:tblGrid>
                <a:gridCol w="390373"/>
                <a:gridCol w="814692"/>
                <a:gridCol w="2291321"/>
                <a:gridCol w="1289929"/>
              </a:tblGrid>
              <a:tr h="242268">
                <a:tc>
                  <a:txBody>
                    <a:bodyPr/>
                    <a:lstStyle/>
                    <a:p>
                      <a:pPr algn="r" rtl="0" fontAlgn="b"/>
                      <a:r>
                        <a:rPr lang="en-US" sz="900" b="1" i="0" u="none" strike="noStrike" dirty="0">
                          <a:solidFill>
                            <a:srgbClr val="000000"/>
                          </a:solidFill>
                          <a:latin typeface="Calibri"/>
                        </a:rPr>
                        <a:t>1</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1566</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Shaanxi, </a:t>
                      </a:r>
                      <a:r>
                        <a:rPr lang="en-US" sz="900" b="1" i="0" u="none" strike="noStrike" dirty="0" smtClean="0">
                          <a:solidFill>
                            <a:srgbClr val="000000"/>
                          </a:solidFill>
                          <a:latin typeface="Calibri"/>
                        </a:rPr>
                        <a:t>China (M~8.0)</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830000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1976</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Tangshan, </a:t>
                      </a:r>
                      <a:r>
                        <a:rPr lang="en-US" sz="900" b="1" i="0" u="none" strike="noStrike" dirty="0" smtClean="0">
                          <a:solidFill>
                            <a:srgbClr val="000000"/>
                          </a:solidFill>
                          <a:latin typeface="Calibri"/>
                        </a:rPr>
                        <a:t>China (M7.5)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255,000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3</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1138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Aleppo, Syria </a:t>
                      </a:r>
                      <a:r>
                        <a:rPr lang="en-US" sz="900" b="1" i="0" u="none" strike="noStrike" dirty="0" smtClean="0">
                          <a:solidFill>
                            <a:srgbClr val="000000"/>
                          </a:solidFill>
                          <a:latin typeface="Calibri"/>
                        </a:rPr>
                        <a:t>(strike slip)</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233,000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FF0000"/>
                          </a:solidFill>
                          <a:latin typeface="Calibri"/>
                        </a:rPr>
                        <a:t>4</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FF0000"/>
                          </a:solidFill>
                          <a:latin typeface="Calibri"/>
                        </a:rPr>
                        <a:t>2010</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FF0000"/>
                          </a:solidFill>
                          <a:latin typeface="Calibri"/>
                        </a:rPr>
                        <a:t>Haiti (M7.0</a:t>
                      </a:r>
                      <a:r>
                        <a:rPr lang="en-US" sz="900" b="1" i="0" u="none" strike="noStrike" baseline="0" dirty="0" smtClean="0">
                          <a:solidFill>
                            <a:srgbClr val="FF0000"/>
                          </a:solidFill>
                          <a:latin typeface="Calibri"/>
                        </a:rPr>
                        <a:t> – strike slip)</a:t>
                      </a:r>
                      <a:endParaRPr lang="en-US" sz="900" b="1" i="0" u="none" strike="noStrike" dirty="0">
                        <a:solidFill>
                          <a:srgbClr val="FF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FF0000"/>
                          </a:solidFill>
                          <a:latin typeface="Calibri"/>
                        </a:rPr>
                        <a:t>230,000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5</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2004</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000000"/>
                          </a:solidFill>
                          <a:latin typeface="Calibri"/>
                        </a:rPr>
                        <a:t>Sumatra (M9.1  - </a:t>
                      </a:r>
                      <a:r>
                        <a:rPr lang="en-US" sz="900" b="1" i="0" u="none" strike="noStrike" dirty="0" err="1" smtClean="0">
                          <a:solidFill>
                            <a:srgbClr val="000000"/>
                          </a:solidFill>
                          <a:latin typeface="Calibri"/>
                        </a:rPr>
                        <a:t>megathrust</a:t>
                      </a:r>
                      <a:r>
                        <a:rPr lang="en-US" sz="900" b="1" i="0" u="none" strike="noStrike" dirty="0" smtClean="0">
                          <a:solidFill>
                            <a:srgbClr val="000000"/>
                          </a:solidFill>
                          <a:latin typeface="Calibri"/>
                        </a:rPr>
                        <a:t>)</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227,898</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6</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856</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Damghan</a:t>
                      </a:r>
                      <a:r>
                        <a:rPr lang="en-US" sz="900" b="1" i="0" u="none" strike="noStrike" dirty="0">
                          <a:solidFill>
                            <a:srgbClr val="000000"/>
                          </a:solidFill>
                          <a:latin typeface="Calibri"/>
                        </a:rPr>
                        <a:t>, </a:t>
                      </a:r>
                      <a:r>
                        <a:rPr lang="en-US" sz="900" b="1" i="0" u="none" strike="noStrike" dirty="0" smtClean="0">
                          <a:solidFill>
                            <a:srgbClr val="000000"/>
                          </a:solidFill>
                          <a:latin typeface="Calibri"/>
                        </a:rPr>
                        <a:t>Iran (strike slip)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200,000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7</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1920</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Haiyuan</a:t>
                      </a:r>
                      <a:r>
                        <a:rPr lang="en-US" sz="900" b="1" i="0" u="none" strike="noStrike" dirty="0">
                          <a:solidFill>
                            <a:srgbClr val="000000"/>
                          </a:solidFill>
                          <a:latin typeface="Calibri"/>
                        </a:rPr>
                        <a:t>, </a:t>
                      </a:r>
                      <a:r>
                        <a:rPr lang="en-US" sz="900" b="1" i="0" u="none" strike="noStrike" dirty="0" smtClean="0">
                          <a:solidFill>
                            <a:srgbClr val="000000"/>
                          </a:solidFill>
                          <a:latin typeface="Calibri"/>
                        </a:rPr>
                        <a:t>China (M8.6</a:t>
                      </a:r>
                      <a:r>
                        <a:rPr lang="en-US" sz="900" b="1" i="0" u="none" strike="noStrike" baseline="0" dirty="0" smtClean="0">
                          <a:solidFill>
                            <a:srgbClr val="000000"/>
                          </a:solidFill>
                          <a:latin typeface="Calibri"/>
                        </a:rPr>
                        <a:t> – strike slip</a:t>
                      </a:r>
                      <a:r>
                        <a:rPr lang="en-US" sz="900" b="1" i="0" u="none" strike="noStrike" dirty="0" smtClean="0">
                          <a:solidFill>
                            <a:srgbClr val="000000"/>
                          </a:solidFill>
                          <a:latin typeface="Calibri"/>
                        </a:rPr>
                        <a:t>)</a:t>
                      </a:r>
                      <a:r>
                        <a:rPr lang="en-US" sz="900" b="1" i="0" u="none" strike="noStrike" baseline="0" dirty="0" smtClean="0">
                          <a:solidFill>
                            <a:srgbClr val="000000"/>
                          </a:solidFill>
                          <a:latin typeface="Calibri"/>
                        </a:rPr>
                        <a:t> </a:t>
                      </a:r>
                      <a:r>
                        <a:rPr lang="en-US" sz="900" b="1" i="0" u="none" strike="noStrike" dirty="0" smtClean="0">
                          <a:solidFill>
                            <a:srgbClr val="000000"/>
                          </a:solidFill>
                          <a:latin typeface="Calibri"/>
                        </a:rPr>
                        <a:t>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200,000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8</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893</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Ardabil, Iran</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150,000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9</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1923</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Kanto, </a:t>
                      </a:r>
                      <a:r>
                        <a:rPr lang="en-US" sz="900" b="1" i="0" u="none" strike="noStrike" dirty="0" smtClean="0">
                          <a:solidFill>
                            <a:srgbClr val="000000"/>
                          </a:solidFill>
                          <a:latin typeface="Calibri"/>
                        </a:rPr>
                        <a:t>Japan (M7.9)</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142,800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10</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1948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Ashkhabad, </a:t>
                      </a:r>
                      <a:r>
                        <a:rPr lang="en-US" sz="900" b="1" i="0" u="none" strike="noStrike" dirty="0" smtClean="0">
                          <a:solidFill>
                            <a:srgbClr val="000000"/>
                          </a:solidFill>
                          <a:latin typeface="Calibri"/>
                        </a:rPr>
                        <a:t>Turkmenistan (M7.3)</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110,000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11</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1290</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Chihli</a:t>
                      </a:r>
                      <a:r>
                        <a:rPr lang="en-US" sz="900" b="1" i="0" u="none" strike="noStrike" dirty="0">
                          <a:solidFill>
                            <a:srgbClr val="000000"/>
                          </a:solidFill>
                          <a:latin typeface="Calibri"/>
                        </a:rPr>
                        <a:t>, China</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100,000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12</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2008</a:t>
                      </a:r>
                    </a:p>
                  </a:txBody>
                  <a:tcPr marL="8835" marR="8835" marT="8835" marB="0" anchor="b">
                    <a:lnL>
                      <a:noFill/>
                    </a:lnL>
                    <a:lnR>
                      <a:noFill/>
                    </a:lnR>
                    <a:lnT>
                      <a:noFill/>
                    </a:lnT>
                    <a:lnB>
                      <a:noFill/>
                    </a:lnB>
                  </a:tcPr>
                </a:tc>
                <a:tc>
                  <a:txBody>
                    <a:bodyPr/>
                    <a:lstStyle/>
                    <a:p>
                      <a:pPr algn="l" rtl="0" fontAlgn="b"/>
                      <a:r>
                        <a:rPr lang="en-US" sz="900" b="1" i="0" u="none" strike="noStrike" dirty="0" err="1">
                          <a:solidFill>
                            <a:srgbClr val="000000"/>
                          </a:solidFill>
                          <a:latin typeface="Calibri"/>
                        </a:rPr>
                        <a:t>Wenchuan</a:t>
                      </a:r>
                      <a:r>
                        <a:rPr lang="en-US" sz="900" b="1" i="0" u="none" strike="noStrike" dirty="0">
                          <a:solidFill>
                            <a:srgbClr val="000000"/>
                          </a:solidFill>
                          <a:latin typeface="Calibri"/>
                        </a:rPr>
                        <a:t>, </a:t>
                      </a:r>
                      <a:r>
                        <a:rPr lang="en-US" sz="900" b="1" i="0" u="none" strike="noStrike" dirty="0" smtClean="0">
                          <a:solidFill>
                            <a:srgbClr val="000000"/>
                          </a:solidFill>
                          <a:latin typeface="Calibri"/>
                        </a:rPr>
                        <a:t>China (M7.9)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87,587</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13</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2005</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000000"/>
                          </a:solidFill>
                          <a:latin typeface="Calibri"/>
                        </a:rPr>
                        <a:t>Pakistan (M7.6)</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86,000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14</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1667</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Caucasus (</a:t>
                      </a:r>
                      <a:r>
                        <a:rPr lang="en-US" sz="900" b="1" i="0" u="none" strike="noStrike" dirty="0" err="1" smtClean="0">
                          <a:solidFill>
                            <a:srgbClr val="000000"/>
                          </a:solidFill>
                          <a:latin typeface="Calibri"/>
                        </a:rPr>
                        <a:t>Shemakha</a:t>
                      </a:r>
                      <a:r>
                        <a:rPr lang="en-US" sz="900" b="1" i="0" u="none" strike="noStrike" dirty="0" smtClean="0">
                          <a:solidFill>
                            <a:srgbClr val="000000"/>
                          </a:solidFill>
                          <a:latin typeface="Calibri"/>
                        </a:rPr>
                        <a:t>, Azerbaijan)</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80,000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15</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1727</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Tabriz, Iran</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77,000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16</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1908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Messina, </a:t>
                      </a:r>
                      <a:r>
                        <a:rPr lang="en-US" sz="900" b="1" i="0" u="none" strike="noStrike" dirty="0" smtClean="0">
                          <a:solidFill>
                            <a:srgbClr val="000000"/>
                          </a:solidFill>
                          <a:latin typeface="Calibri"/>
                        </a:rPr>
                        <a:t>Italy (M7.2)</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72,000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17</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1755</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Lisbon, </a:t>
                      </a:r>
                      <a:r>
                        <a:rPr lang="en-US" sz="900" b="1" i="0" u="none" strike="noStrike" dirty="0" smtClean="0">
                          <a:solidFill>
                            <a:srgbClr val="000000"/>
                          </a:solidFill>
                          <a:latin typeface="Calibri"/>
                        </a:rPr>
                        <a:t>Portugal (M8.7)</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18</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1970</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Chimbote, </a:t>
                      </a:r>
                      <a:r>
                        <a:rPr lang="en-US" sz="900" b="1" i="0" u="none" strike="noStrike" dirty="0" smtClean="0">
                          <a:solidFill>
                            <a:srgbClr val="000000"/>
                          </a:solidFill>
                          <a:latin typeface="Calibri"/>
                        </a:rPr>
                        <a:t>Peru (M7.9 – </a:t>
                      </a:r>
                      <a:r>
                        <a:rPr lang="en-US" sz="900" b="1" i="0" u="none" strike="noStrike" dirty="0" err="1" smtClean="0">
                          <a:solidFill>
                            <a:srgbClr val="000000"/>
                          </a:solidFill>
                          <a:latin typeface="Calibri"/>
                        </a:rPr>
                        <a:t>subduction</a:t>
                      </a:r>
                      <a:r>
                        <a:rPr lang="en-US" sz="900" b="1" i="0" u="none" strike="noStrike" dirty="0" smtClean="0">
                          <a:solidFill>
                            <a:srgbClr val="000000"/>
                          </a:solidFill>
                          <a:latin typeface="Calibri"/>
                        </a:rPr>
                        <a:t>)</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70,000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19</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1268</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Asia </a:t>
                      </a:r>
                      <a:r>
                        <a:rPr lang="en-US" sz="900" b="1" i="0" u="none" strike="noStrike" dirty="0" smtClean="0">
                          <a:solidFill>
                            <a:srgbClr val="000000"/>
                          </a:solidFill>
                          <a:latin typeface="Calibri"/>
                        </a:rPr>
                        <a:t>Minor (Cilicia, Turkey) </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60,000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20</a:t>
                      </a: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1693</a:t>
                      </a:r>
                    </a:p>
                  </a:txBody>
                  <a:tcPr marL="8835" marR="8835" marT="8835" marB="0" anchor="b">
                    <a:lnL>
                      <a:noFill/>
                    </a:lnL>
                    <a:lnR>
                      <a:noFill/>
                    </a:lnR>
                    <a:lnT>
                      <a:noFill/>
                    </a:lnT>
                    <a:lnB>
                      <a:noFill/>
                    </a:lnB>
                  </a:tcPr>
                </a:tc>
                <a:tc>
                  <a:txBody>
                    <a:bodyPr/>
                    <a:lstStyle/>
                    <a:p>
                      <a:pPr algn="l" rtl="0" fontAlgn="b"/>
                      <a:r>
                        <a:rPr lang="en-US" sz="900" b="1" i="0" u="none" strike="noStrike" dirty="0" smtClean="0">
                          <a:solidFill>
                            <a:srgbClr val="000000"/>
                          </a:solidFill>
                          <a:latin typeface="Calibri"/>
                        </a:rPr>
                        <a:t>Sicily</a:t>
                      </a:r>
                      <a:r>
                        <a:rPr lang="en-US" sz="900" b="1" i="0" u="none" strike="noStrike" baseline="0" dirty="0" smtClean="0">
                          <a:solidFill>
                            <a:srgbClr val="000000"/>
                          </a:solidFill>
                          <a:latin typeface="Calibri"/>
                        </a:rPr>
                        <a:t> (M7.5)</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60,000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21</a:t>
                      </a:r>
                    </a:p>
                  </a:txBody>
                  <a:tcPr marL="8835" marR="8835" marT="8835" marB="0" anchor="b">
                    <a:lnL>
                      <a:noFill/>
                    </a:lnL>
                    <a:lnR>
                      <a:noFill/>
                    </a:lnR>
                    <a:lnT>
                      <a:noFill/>
                    </a:lnT>
                    <a:lnB>
                      <a:noFill/>
                    </a:lnB>
                  </a:tcPr>
                </a:tc>
                <a:tc>
                  <a:txBody>
                    <a:bodyPr/>
                    <a:lstStyle/>
                    <a:p>
                      <a:pPr algn="ctr" rtl="0" fontAlgn="b"/>
                      <a:r>
                        <a:rPr lang="en-US" sz="900" b="1" i="0" u="none" strike="noStrike" dirty="0">
                          <a:solidFill>
                            <a:srgbClr val="000000"/>
                          </a:solidFill>
                          <a:latin typeface="Calibri"/>
                        </a:rPr>
                        <a:t>1783</a:t>
                      </a:r>
                    </a:p>
                  </a:txBody>
                  <a:tcPr marL="8835" marR="8835" marT="8835" marB="0" anchor="b">
                    <a:lnL>
                      <a:noFill/>
                    </a:lnL>
                    <a:lnR>
                      <a:noFill/>
                    </a:lnR>
                    <a:lnT>
                      <a:noFill/>
                    </a:lnT>
                    <a:lnB>
                      <a:noFill/>
                    </a:lnB>
                  </a:tcPr>
                </a:tc>
                <a:tc>
                  <a:txBody>
                    <a:bodyPr/>
                    <a:lstStyle/>
                    <a:p>
                      <a:pPr algn="l" rtl="0" fontAlgn="b"/>
                      <a:r>
                        <a:rPr lang="en-US" sz="900" b="1" i="0" u="none" strike="noStrike" dirty="0">
                          <a:solidFill>
                            <a:srgbClr val="000000"/>
                          </a:solidFill>
                          <a:latin typeface="Calibri"/>
                        </a:rPr>
                        <a:t>Calabria, </a:t>
                      </a:r>
                      <a:r>
                        <a:rPr lang="en-US" sz="900" b="1" i="0" u="none" strike="noStrike" dirty="0" smtClean="0">
                          <a:solidFill>
                            <a:srgbClr val="000000"/>
                          </a:solidFill>
                          <a:latin typeface="Calibri"/>
                        </a:rPr>
                        <a:t>Italy (sequence)</a:t>
                      </a:r>
                      <a:endParaRPr lang="en-US" sz="900" b="1" i="0" u="none" strike="noStrike" dirty="0">
                        <a:solidFill>
                          <a:srgbClr val="000000"/>
                        </a:solidFill>
                        <a:latin typeface="Calibri"/>
                      </a:endParaRPr>
                    </a:p>
                  </a:txBody>
                  <a:tcPr marL="8835" marR="8835" marT="8835" marB="0" anchor="b">
                    <a:lnL>
                      <a:noFill/>
                    </a:lnL>
                    <a:lnR>
                      <a:noFill/>
                    </a:lnR>
                    <a:lnT>
                      <a:noFill/>
                    </a:lnT>
                    <a:lnB>
                      <a:noFill/>
                    </a:lnB>
                  </a:tcPr>
                </a:tc>
                <a:tc>
                  <a:txBody>
                    <a:bodyPr/>
                    <a:lstStyle/>
                    <a:p>
                      <a:pPr algn="ctr" rtl="0" fontAlgn="b"/>
                      <a:r>
                        <a:rPr lang="en-US" sz="900" b="1" i="0" u="none" strike="noStrike">
                          <a:solidFill>
                            <a:srgbClr val="000000"/>
                          </a:solidFill>
                          <a:latin typeface="Calibri"/>
                        </a:rPr>
                        <a:t>50,000</a:t>
                      </a:r>
                    </a:p>
                  </a:txBody>
                  <a:tcPr marL="8835" marR="8835" marT="8835" marB="0" anchor="b">
                    <a:lnL>
                      <a:noFill/>
                    </a:lnL>
                    <a:lnR>
                      <a:noFill/>
                    </a:lnR>
                    <a:lnT>
                      <a:noFill/>
                    </a:lnT>
                    <a:lnB>
                      <a:noFill/>
                    </a:lnB>
                  </a:tcPr>
                </a:tc>
              </a:tr>
              <a:tr h="242268">
                <a:tc>
                  <a:txBody>
                    <a:bodyPr/>
                    <a:lstStyle/>
                    <a:p>
                      <a:pPr algn="r" rtl="0" fontAlgn="b"/>
                      <a:r>
                        <a:rPr lang="en-US" sz="900" b="1" i="0" u="none" strike="noStrike">
                          <a:solidFill>
                            <a:srgbClr val="000000"/>
                          </a:solidFill>
                          <a:latin typeface="Calibri"/>
                        </a:rPr>
                        <a:t>22</a:t>
                      </a: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latin typeface="Calibri"/>
                        </a:rPr>
                        <a:t>1990</a:t>
                      </a: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b"/>
                      <a:r>
                        <a:rPr lang="en-US" sz="900" b="1" i="0" u="none" strike="noStrike" dirty="0">
                          <a:solidFill>
                            <a:srgbClr val="000000"/>
                          </a:solidFill>
                          <a:latin typeface="Calibri"/>
                        </a:rPr>
                        <a:t>W. </a:t>
                      </a:r>
                      <a:r>
                        <a:rPr lang="en-US" sz="900" b="1" i="0" u="none" strike="noStrike" dirty="0" smtClean="0">
                          <a:solidFill>
                            <a:srgbClr val="000000"/>
                          </a:solidFill>
                          <a:latin typeface="Calibri"/>
                        </a:rPr>
                        <a:t>Iran (M7.4)</a:t>
                      </a:r>
                      <a:endParaRPr lang="en-US" sz="900" b="1" i="0" u="none" strike="noStrike" dirty="0">
                        <a:solidFill>
                          <a:srgbClr val="000000"/>
                        </a:solidFill>
                        <a:latin typeface="Calibri"/>
                      </a:endParaRP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a:solidFill>
                            <a:srgbClr val="000000"/>
                          </a:solidFill>
                          <a:latin typeface="Calibri"/>
                        </a:rPr>
                        <a:t>50,000</a:t>
                      </a:r>
                    </a:p>
                  </a:txBody>
                  <a:tcPr marL="8835" marR="8835" marT="8835" marB="0" anchor="b">
                    <a:lnL>
                      <a:noFill/>
                    </a:lnL>
                    <a:lnR>
                      <a:noFill/>
                    </a:lnR>
                    <a:lnT>
                      <a:noFill/>
                    </a:lnT>
                    <a:lnB w="6350" cap="flat" cmpd="sng" algn="ctr">
                      <a:solidFill>
                        <a:srgbClr val="000000"/>
                      </a:solidFill>
                      <a:prstDash val="solid"/>
                      <a:round/>
                      <a:headEnd type="none" w="med" len="med"/>
                      <a:tailEnd type="none" w="med" len="med"/>
                    </a:lnB>
                  </a:tcPr>
                </a:tc>
              </a:tr>
              <a:tr h="242268">
                <a:tc>
                  <a:txBody>
                    <a:bodyPr/>
                    <a:lstStyle/>
                    <a:p>
                      <a:pPr algn="l" rtl="0" fontAlgn="b"/>
                      <a:r>
                        <a:rPr lang="en-US" sz="900" b="1" i="0" u="none" strike="noStrike">
                          <a:solidFill>
                            <a:srgbClr val="000000"/>
                          </a:solidFill>
                          <a:latin typeface="Calibri"/>
                        </a:rPr>
                        <a:t> </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1" i="0" u="none" strike="noStrike">
                          <a:solidFill>
                            <a:srgbClr val="000000"/>
                          </a:solidFill>
                          <a:latin typeface="Calibri"/>
                        </a:rPr>
                        <a:t> </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900" b="1" i="0" u="none" strike="noStrike">
                          <a:solidFill>
                            <a:srgbClr val="000000"/>
                          </a:solidFill>
                          <a:latin typeface="Calibri"/>
                        </a:rPr>
                        <a:t> </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900" b="1" i="0" u="none" strike="noStrike" dirty="0">
                          <a:solidFill>
                            <a:srgbClr val="000000"/>
                          </a:solidFill>
                          <a:latin typeface="Calibri"/>
                        </a:rPr>
                        <a:t>3441285</a:t>
                      </a:r>
                    </a:p>
                  </a:txBody>
                  <a:tcPr marL="8835" marR="8835" marT="883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2" name="Oval 11"/>
          <p:cNvSpPr/>
          <p:nvPr/>
        </p:nvSpPr>
        <p:spPr>
          <a:xfrm>
            <a:off x="5429256" y="1214422"/>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p:cNvSpPr/>
          <p:nvPr/>
        </p:nvSpPr>
        <p:spPr>
          <a:xfrm>
            <a:off x="5429256" y="2428868"/>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p:cNvSpPr/>
          <p:nvPr/>
        </p:nvSpPr>
        <p:spPr>
          <a:xfrm>
            <a:off x="5429256" y="3429000"/>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p:cNvSpPr/>
          <p:nvPr/>
        </p:nvSpPr>
        <p:spPr>
          <a:xfrm>
            <a:off x="5429256" y="3643314"/>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5429256" y="2214554"/>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5429256" y="1428736"/>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5429256" y="2643182"/>
            <a:ext cx="71438" cy="7143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p:cNvSpPr/>
          <p:nvPr/>
        </p:nvSpPr>
        <p:spPr>
          <a:xfrm>
            <a:off x="5429256" y="4357694"/>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p:cNvSpPr/>
          <p:nvPr/>
        </p:nvSpPr>
        <p:spPr>
          <a:xfrm>
            <a:off x="5429256" y="6072206"/>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p:cNvSpPr/>
          <p:nvPr/>
        </p:nvSpPr>
        <p:spPr>
          <a:xfrm>
            <a:off x="5429256" y="3143248"/>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p:cNvSpPr/>
          <p:nvPr/>
        </p:nvSpPr>
        <p:spPr>
          <a:xfrm>
            <a:off x="5429256" y="4143380"/>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a:off x="5429256" y="4643446"/>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5429256" y="1000108"/>
            <a:ext cx="71438" cy="7143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p:cNvSpPr/>
          <p:nvPr/>
        </p:nvSpPr>
        <p:spPr>
          <a:xfrm>
            <a:off x="5429256" y="2714620"/>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p:cNvSpPr/>
          <p:nvPr/>
        </p:nvSpPr>
        <p:spPr>
          <a:xfrm>
            <a:off x="5429256" y="5857892"/>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5429256" y="5572140"/>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5429256" y="5072074"/>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Oval 28"/>
          <p:cNvSpPr/>
          <p:nvPr/>
        </p:nvSpPr>
        <p:spPr>
          <a:xfrm>
            <a:off x="5429256" y="2928934"/>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Oval 29"/>
          <p:cNvSpPr/>
          <p:nvPr/>
        </p:nvSpPr>
        <p:spPr>
          <a:xfrm>
            <a:off x="5429256" y="1928802"/>
            <a:ext cx="71438" cy="714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Oval 31"/>
          <p:cNvSpPr/>
          <p:nvPr/>
        </p:nvSpPr>
        <p:spPr>
          <a:xfrm>
            <a:off x="5429256" y="5357826"/>
            <a:ext cx="71438" cy="7143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p:cNvSpPr/>
          <p:nvPr/>
        </p:nvSpPr>
        <p:spPr>
          <a:xfrm>
            <a:off x="5429256" y="4857760"/>
            <a:ext cx="71438" cy="7143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Oval 32"/>
          <p:cNvSpPr/>
          <p:nvPr/>
        </p:nvSpPr>
        <p:spPr>
          <a:xfrm>
            <a:off x="5429256" y="3929066"/>
            <a:ext cx="71438" cy="714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Oval 33"/>
          <p:cNvSpPr/>
          <p:nvPr/>
        </p:nvSpPr>
        <p:spPr>
          <a:xfrm>
            <a:off x="5429256" y="1714488"/>
            <a:ext cx="71438" cy="7143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0" y="6215082"/>
            <a:ext cx="5715008" cy="400110"/>
          </a:xfrm>
          <a:prstGeom prst="rect">
            <a:avLst/>
          </a:prstGeom>
          <a:noFill/>
        </p:spPr>
        <p:txBody>
          <a:bodyPr wrap="square" rtlCol="0">
            <a:spAutoFit/>
          </a:bodyPr>
          <a:lstStyle/>
          <a:p>
            <a:r>
              <a:rPr lang="en-CA" sz="2000" i="1" dirty="0" smtClean="0">
                <a:solidFill>
                  <a:schemeClr val="bg1"/>
                </a:solidFill>
                <a:latin typeface="+mn-lt"/>
              </a:rPr>
              <a:t>Great Lisbon Earthquake 1755 (M8.7) </a:t>
            </a:r>
            <a:endParaRPr lang="en-CA" sz="2000" i="1" dirty="0">
              <a:solidFill>
                <a:schemeClr val="bg1"/>
              </a:solidFill>
              <a:latin typeface="+mn-lt"/>
            </a:endParaRPr>
          </a:p>
        </p:txBody>
      </p:sp>
      <p:sp>
        <p:nvSpPr>
          <p:cNvPr id="4" name="Rectangle 3"/>
          <p:cNvSpPr/>
          <p:nvPr/>
        </p:nvSpPr>
        <p:spPr>
          <a:xfrm>
            <a:off x="0" y="99932"/>
            <a:ext cx="9144000" cy="400110"/>
          </a:xfrm>
          <a:prstGeom prst="rect">
            <a:avLst/>
          </a:prstGeom>
        </p:spPr>
        <p:txBody>
          <a:bodyPr wrap="square">
            <a:spAutoFit/>
          </a:bodyPr>
          <a:lstStyle/>
          <a:p>
            <a:pPr marL="514350" indent="-514350" algn="ctr"/>
            <a:r>
              <a:rPr lang="en-CA" sz="2000" dirty="0" smtClean="0">
                <a:solidFill>
                  <a:schemeClr val="bg1"/>
                </a:solidFill>
                <a:latin typeface="Calibri" pitchFamily="34" charset="0"/>
              </a:rPr>
              <a:t>DEVELOPMENT OF EARTHQUAKE HISTORIES (HISTORICAL DATA)</a:t>
            </a:r>
          </a:p>
        </p:txBody>
      </p:sp>
      <p:pic>
        <p:nvPicPr>
          <p:cNvPr id="6" name="Picture 5" descr="LISBON.jpg"/>
          <p:cNvPicPr>
            <a:picLocks noChangeAspect="1"/>
          </p:cNvPicPr>
          <p:nvPr/>
        </p:nvPicPr>
        <p:blipFill>
          <a:blip r:embed="rId3" cstate="print"/>
          <a:stretch>
            <a:fillRect/>
          </a:stretch>
        </p:blipFill>
        <p:spPr>
          <a:xfrm>
            <a:off x="-1" y="642918"/>
            <a:ext cx="9144001" cy="5425681"/>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972676" y="0"/>
            <a:ext cx="7385538" cy="6858000"/>
          </a:xfrm>
          <a:prstGeom prst="rect">
            <a:avLst/>
          </a:prstGeom>
          <a:noFill/>
          <a:ln w="9525">
            <a:noFill/>
            <a:miter lim="800000"/>
            <a:headEnd/>
            <a:tailEnd/>
          </a:ln>
          <a:effectLst/>
        </p:spPr>
      </p:pic>
      <p:sp>
        <p:nvSpPr>
          <p:cNvPr id="3" name="TextBox 2"/>
          <p:cNvSpPr txBox="1"/>
          <p:nvPr/>
        </p:nvSpPr>
        <p:spPr>
          <a:xfrm rot="16200000">
            <a:off x="-2970757" y="3244334"/>
            <a:ext cx="6858000" cy="369332"/>
          </a:xfrm>
          <a:prstGeom prst="rect">
            <a:avLst/>
          </a:prstGeom>
          <a:noFill/>
        </p:spPr>
        <p:txBody>
          <a:bodyPr wrap="square" rtlCol="0">
            <a:spAutoFit/>
          </a:bodyPr>
          <a:lstStyle/>
          <a:p>
            <a:pPr algn="ctr"/>
            <a:r>
              <a:rPr lang="en-CA" b="1" dirty="0" smtClean="0"/>
              <a:t>EARTHQUAKE DISASTERS AT THE MARGINS OF THE ARABIAN PLATE</a:t>
            </a:r>
            <a:endParaRPr lang="en-CA" b="1" dirty="0"/>
          </a:p>
        </p:txBody>
      </p:sp>
      <p:sp>
        <p:nvSpPr>
          <p:cNvPr id="4" name="Oval 3"/>
          <p:cNvSpPr/>
          <p:nvPr/>
        </p:nvSpPr>
        <p:spPr>
          <a:xfrm>
            <a:off x="2643174" y="1714488"/>
            <a:ext cx="285752" cy="28575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2071670" y="1428736"/>
            <a:ext cx="285752" cy="28575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p:cNvSpPr/>
          <p:nvPr/>
        </p:nvSpPr>
        <p:spPr>
          <a:xfrm>
            <a:off x="4357686" y="785794"/>
            <a:ext cx="285752" cy="28575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4572000" y="1500174"/>
            <a:ext cx="285752" cy="28575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715008" y="1142984"/>
            <a:ext cx="285752" cy="28575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5143504" y="1428736"/>
            <a:ext cx="285752" cy="28575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4071934" y="1285860"/>
            <a:ext cx="285752" cy="28575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p:cNvSpPr/>
          <p:nvPr/>
        </p:nvSpPr>
        <p:spPr>
          <a:xfrm>
            <a:off x="4357686" y="1142984"/>
            <a:ext cx="285752" cy="28575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145412" name="Picture 4"/>
          <p:cNvPicPr>
            <a:picLocks noChangeAspect="1" noChangeArrowheads="1"/>
          </p:cNvPicPr>
          <p:nvPr/>
        </p:nvPicPr>
        <p:blipFill>
          <a:blip r:embed="rId3" cstate="print"/>
          <a:srcRect/>
          <a:stretch>
            <a:fillRect/>
          </a:stretch>
        </p:blipFill>
        <p:spPr bwMode="auto">
          <a:xfrm>
            <a:off x="904875" y="0"/>
            <a:ext cx="7813554" cy="6858000"/>
          </a:xfrm>
          <a:prstGeom prst="rect">
            <a:avLst/>
          </a:prstGeom>
          <a:noFill/>
          <a:ln w="9525">
            <a:noFill/>
            <a:miter lim="800000"/>
            <a:headEnd/>
            <a:tailEnd/>
          </a:ln>
          <a:effectLst/>
        </p:spPr>
      </p:pic>
      <p:sp>
        <p:nvSpPr>
          <p:cNvPr id="4" name="Oval 3"/>
          <p:cNvSpPr/>
          <p:nvPr/>
        </p:nvSpPr>
        <p:spPr>
          <a:xfrm>
            <a:off x="3286116" y="1500174"/>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4000496" y="1785926"/>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p:cNvSpPr/>
          <p:nvPr/>
        </p:nvSpPr>
        <p:spPr>
          <a:xfrm>
            <a:off x="5214942" y="1357298"/>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p:cNvSpPr/>
          <p:nvPr/>
        </p:nvSpPr>
        <p:spPr>
          <a:xfrm>
            <a:off x="5500694" y="928670"/>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p:cNvSpPr/>
          <p:nvPr/>
        </p:nvSpPr>
        <p:spPr>
          <a:xfrm>
            <a:off x="7000892" y="1500174"/>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p:cNvSpPr/>
          <p:nvPr/>
        </p:nvSpPr>
        <p:spPr>
          <a:xfrm>
            <a:off x="5715008" y="1785926"/>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5500694" y="1285860"/>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p:cNvSpPr/>
          <p:nvPr/>
        </p:nvSpPr>
        <p:spPr>
          <a:xfrm>
            <a:off x="6357950" y="1857364"/>
            <a:ext cx="285752" cy="2857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p:cNvSpPr txBox="1"/>
          <p:nvPr/>
        </p:nvSpPr>
        <p:spPr>
          <a:xfrm rot="16200000">
            <a:off x="-2958614" y="3228945"/>
            <a:ext cx="6858000" cy="400110"/>
          </a:xfrm>
          <a:prstGeom prst="rect">
            <a:avLst/>
          </a:prstGeom>
          <a:noFill/>
        </p:spPr>
        <p:txBody>
          <a:bodyPr wrap="square" rtlCol="0">
            <a:spAutoFit/>
          </a:bodyPr>
          <a:lstStyle/>
          <a:p>
            <a:pPr algn="ctr"/>
            <a:r>
              <a:rPr lang="en-CA" sz="2000" b="1" dirty="0" smtClean="0"/>
              <a:t>EARTHQUAKES AT THE MARGIN OF THE ARABIAN PLATE</a:t>
            </a:r>
            <a:endParaRPr lang="en-CA" sz="2000" b="1"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pic>
        <p:nvPicPr>
          <p:cNvPr id="2" name="Picture 1" descr="iran copy.tif"/>
          <p:cNvPicPr>
            <a:picLocks noChangeAspect="1"/>
          </p:cNvPicPr>
          <p:nvPr/>
        </p:nvPicPr>
        <p:blipFill>
          <a:blip r:embed="rId3" cstate="print"/>
          <a:stretch>
            <a:fillRect/>
          </a:stretch>
        </p:blipFill>
        <p:spPr>
          <a:xfrm>
            <a:off x="478823" y="0"/>
            <a:ext cx="8186351" cy="6858000"/>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chemeClr val="bg1">
            <a:lumMod val="75000"/>
          </a:schemeClr>
        </a:solidFill>
        <a:effectLst/>
      </p:bgPr>
    </p:bg>
    <p:spTree>
      <p:nvGrpSpPr>
        <p:cNvPr id="1" name=""/>
        <p:cNvGrpSpPr/>
        <p:nvPr/>
      </p:nvGrpSpPr>
      <p:grpSpPr>
        <a:xfrm>
          <a:off x="0" y="0"/>
          <a:ext cx="0" cy="0"/>
          <a:chOff x="0" y="0"/>
          <a:chExt cx="0" cy="0"/>
        </a:xfrm>
      </p:grpSpPr>
      <p:pic>
        <p:nvPicPr>
          <p:cNvPr id="13314" name="Picture 2" descr="http://violentdeathproject.com/images/iran-flag.gif"/>
          <p:cNvPicPr>
            <a:picLocks noChangeAspect="1" noChangeArrowheads="1"/>
          </p:cNvPicPr>
          <p:nvPr/>
        </p:nvPicPr>
        <p:blipFill>
          <a:blip r:embed="rId3" cstate="print"/>
          <a:srcRect/>
          <a:stretch>
            <a:fillRect/>
          </a:stretch>
        </p:blipFill>
        <p:spPr bwMode="auto">
          <a:xfrm>
            <a:off x="-1" y="857232"/>
            <a:ext cx="9122403" cy="5214974"/>
          </a:xfrm>
          <a:prstGeom prst="rect">
            <a:avLst/>
          </a:prstGeom>
          <a:noFill/>
        </p:spPr>
      </p:pic>
      <p:pic>
        <p:nvPicPr>
          <p:cNvPr id="757762" name="Picture 2" descr="tab3"/>
          <p:cNvPicPr>
            <a:picLocks noChangeAspect="1" noChangeArrowheads="1"/>
          </p:cNvPicPr>
          <p:nvPr/>
        </p:nvPicPr>
        <p:blipFill>
          <a:blip r:embed="rId4" cstate="print"/>
          <a:srcRect/>
          <a:stretch>
            <a:fillRect/>
          </a:stretch>
        </p:blipFill>
        <p:spPr bwMode="auto">
          <a:xfrm>
            <a:off x="869403" y="0"/>
            <a:ext cx="7417373" cy="6858000"/>
          </a:xfrm>
          <a:prstGeom prst="rect">
            <a:avLst/>
          </a:prstGeom>
          <a:noFill/>
          <a:ln w="9525">
            <a:noFill/>
            <a:miter lim="800000"/>
            <a:headEnd/>
            <a:tailEnd/>
          </a:ln>
          <a:effectLst/>
        </p:spPr>
      </p:pic>
      <p:sp>
        <p:nvSpPr>
          <p:cNvPr id="757763" name="Rectangle 3"/>
          <p:cNvSpPr>
            <a:spLocks noGrp="1" noChangeArrowheads="1"/>
          </p:cNvSpPr>
          <p:nvPr>
            <p:ph type="title" idx="4294967295"/>
          </p:nvPr>
        </p:nvSpPr>
        <p:spPr/>
        <p:txBody>
          <a:bodyPr/>
          <a:lstStyle/>
          <a:p>
            <a:r>
              <a:rPr lang="en-US" sz="1200"/>
              <a:t>Table 3.1</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51520" y="764704"/>
            <a:ext cx="4114206" cy="609329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572000" y="755533"/>
            <a:ext cx="4320479" cy="6102467"/>
          </a:xfrm>
          <a:prstGeom prst="rect">
            <a:avLst/>
          </a:prstGeom>
          <a:noFill/>
          <a:ln w="9525">
            <a:noFill/>
            <a:miter lim="800000"/>
            <a:headEnd/>
            <a:tailEnd/>
          </a:ln>
        </p:spPr>
      </p:pic>
      <p:sp>
        <p:nvSpPr>
          <p:cNvPr id="4" name="TextBox 3"/>
          <p:cNvSpPr txBox="1"/>
          <p:nvPr/>
        </p:nvSpPr>
        <p:spPr>
          <a:xfrm>
            <a:off x="0" y="0"/>
            <a:ext cx="9144000" cy="646331"/>
          </a:xfrm>
          <a:prstGeom prst="rect">
            <a:avLst/>
          </a:prstGeom>
          <a:noFill/>
        </p:spPr>
        <p:txBody>
          <a:bodyPr wrap="square" rtlCol="0">
            <a:spAutoFit/>
          </a:bodyPr>
          <a:lstStyle/>
          <a:p>
            <a:r>
              <a:rPr lang="en-CA" b="1" dirty="0" smtClean="0"/>
              <a:t>HISTORICAL SEISMICITY ON THE CENTRAL DEAD SEA TRANSFORM: A-1900-2002, B-HISTORICAL EARTHQUAKES IN LAST 1500 YRS (after </a:t>
            </a:r>
            <a:r>
              <a:rPr lang="en-CA" b="1" dirty="0" err="1" smtClean="0"/>
              <a:t>Heidbach</a:t>
            </a:r>
            <a:r>
              <a:rPr lang="en-CA" b="1" dirty="0" smtClean="0"/>
              <a:t> &amp; Ben-</a:t>
            </a:r>
            <a:r>
              <a:rPr lang="en-CA" b="1" dirty="0" err="1" smtClean="0"/>
              <a:t>Avraham</a:t>
            </a:r>
            <a:r>
              <a:rPr lang="en-CA" b="1" dirty="0" smtClean="0"/>
              <a:t>, 2007)</a:t>
            </a:r>
            <a:endParaRPr lang="en-CA" b="1"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leppo.jpg"/>
          <p:cNvPicPr>
            <a:picLocks noChangeAspect="1"/>
          </p:cNvPicPr>
          <p:nvPr/>
        </p:nvPicPr>
        <p:blipFill>
          <a:blip r:embed="rId3" cstate="print"/>
          <a:stretch>
            <a:fillRect/>
          </a:stretch>
        </p:blipFill>
        <p:spPr>
          <a:xfrm>
            <a:off x="0" y="744876"/>
            <a:ext cx="9144000" cy="6113124"/>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0" y="0"/>
            <a:ext cx="3794825" cy="6858000"/>
          </a:xfrm>
          <a:prstGeom prst="rect">
            <a:avLst/>
          </a:prstGeom>
          <a:noFill/>
          <a:ln w="9525">
            <a:noFill/>
            <a:miter lim="800000"/>
            <a:headEnd/>
            <a:tailEnd/>
          </a:ln>
        </p:spPr>
      </p:pic>
      <p:sp>
        <p:nvSpPr>
          <p:cNvPr id="3" name="Oval 2"/>
          <p:cNvSpPr/>
          <p:nvPr/>
        </p:nvSpPr>
        <p:spPr>
          <a:xfrm>
            <a:off x="1475656" y="1556792"/>
            <a:ext cx="720080"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Down Arrow 3"/>
          <p:cNvSpPr/>
          <p:nvPr/>
        </p:nvSpPr>
        <p:spPr>
          <a:xfrm rot="11093053">
            <a:off x="1907504" y="3323269"/>
            <a:ext cx="1198618" cy="15875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050" name="Picture 2"/>
          <p:cNvPicPr>
            <a:picLocks noChangeAspect="1" noChangeArrowheads="1"/>
          </p:cNvPicPr>
          <p:nvPr/>
        </p:nvPicPr>
        <p:blipFill>
          <a:blip r:embed="rId5" cstate="print"/>
          <a:srcRect/>
          <a:stretch>
            <a:fillRect/>
          </a:stretch>
        </p:blipFill>
        <p:spPr bwMode="auto">
          <a:xfrm>
            <a:off x="3786182" y="142852"/>
            <a:ext cx="5357818" cy="2828460"/>
          </a:xfrm>
          <a:prstGeom prst="rect">
            <a:avLst/>
          </a:prstGeom>
          <a:noFill/>
          <a:ln w="9525">
            <a:noFill/>
            <a:miter lim="800000"/>
            <a:headEnd/>
            <a:tailEnd/>
          </a:ln>
          <a:effectLst/>
        </p:spPr>
      </p:pic>
      <p:sp>
        <p:nvSpPr>
          <p:cNvPr id="7" name="TextBox 6"/>
          <p:cNvSpPr txBox="1"/>
          <p:nvPr/>
        </p:nvSpPr>
        <p:spPr>
          <a:xfrm>
            <a:off x="3786182" y="6211693"/>
            <a:ext cx="5357818" cy="646331"/>
          </a:xfrm>
          <a:prstGeom prst="rect">
            <a:avLst/>
          </a:prstGeom>
          <a:solidFill>
            <a:schemeClr val="bg2">
              <a:lumMod val="90000"/>
            </a:schemeClr>
          </a:solidFill>
        </p:spPr>
        <p:txBody>
          <a:bodyPr wrap="square" rtlCol="0">
            <a:spAutoFit/>
          </a:bodyPr>
          <a:lstStyle/>
          <a:p>
            <a:r>
              <a:rPr lang="en-CA" b="1" dirty="0" smtClean="0"/>
              <a:t>1138 ALEPPO EARTHQUAKE, DEAD SEA TRANSFORM, SYRIA </a:t>
            </a:r>
            <a:endParaRPr lang="en-CA"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0" y="6237312"/>
            <a:ext cx="9144000" cy="369332"/>
          </a:xfrm>
          <a:prstGeom prst="rect">
            <a:avLst/>
          </a:prstGeom>
          <a:noFill/>
        </p:spPr>
        <p:txBody>
          <a:bodyPr wrap="square" rtlCol="0">
            <a:spAutoFit/>
          </a:bodyPr>
          <a:lstStyle/>
          <a:p>
            <a:r>
              <a:rPr lang="en-CA" dirty="0" smtClean="0">
                <a:solidFill>
                  <a:schemeClr val="bg1"/>
                </a:solidFill>
              </a:rPr>
              <a:t>Aleppo, February 19, 2013 </a:t>
            </a:r>
            <a:endParaRPr lang="en-CA" dirty="0">
              <a:solidFill>
                <a:schemeClr val="bg1"/>
              </a:solidFill>
            </a:endParaRPr>
          </a:p>
        </p:txBody>
      </p:sp>
      <p:pic>
        <p:nvPicPr>
          <p:cNvPr id="200714" name="Picture 10" descr="http://www.leaderpost.com/7988451.bin"/>
          <p:cNvPicPr>
            <a:picLocks noChangeAspect="1" noChangeArrowheads="1"/>
          </p:cNvPicPr>
          <p:nvPr/>
        </p:nvPicPr>
        <p:blipFill>
          <a:blip r:embed="rId2" cstate="print"/>
          <a:srcRect/>
          <a:stretch>
            <a:fillRect/>
          </a:stretch>
        </p:blipFill>
        <p:spPr bwMode="auto">
          <a:xfrm>
            <a:off x="0" y="692696"/>
            <a:ext cx="9141884" cy="5256584"/>
          </a:xfrm>
          <a:prstGeom prst="rect">
            <a:avLst/>
          </a:prstGeom>
          <a:noFill/>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1026" name="Picture 2" descr="Full-size image (100 K)">
            <a:hlinkClick r:id="" tooltip="Full-size image (100 K)"/>
          </p:cNvPr>
          <p:cNvPicPr>
            <a:picLocks noChangeAspect="1" noChangeArrowheads="1"/>
          </p:cNvPicPr>
          <p:nvPr/>
        </p:nvPicPr>
        <p:blipFill>
          <a:blip r:embed="rId2" cstate="print"/>
          <a:srcRect/>
          <a:stretch>
            <a:fillRect/>
          </a:stretch>
        </p:blipFill>
        <p:spPr bwMode="auto">
          <a:xfrm>
            <a:off x="7204075" y="-5721350"/>
            <a:ext cx="609600" cy="885825"/>
          </a:xfrm>
          <a:prstGeom prst="rect">
            <a:avLst/>
          </a:prstGeom>
          <a:noFill/>
        </p:spPr>
      </p:pic>
      <p:pic>
        <p:nvPicPr>
          <p:cNvPr id="1028" name="Picture 4" descr="Full-size image (100 K)">
            <a:hlinkClick r:id="" tooltip="Full-size image (100 K)"/>
          </p:cNvPr>
          <p:cNvPicPr>
            <a:picLocks noChangeAspect="1" noChangeArrowheads="1"/>
          </p:cNvPicPr>
          <p:nvPr/>
        </p:nvPicPr>
        <p:blipFill>
          <a:blip r:embed="rId2" cstate="print"/>
          <a:srcRect/>
          <a:stretch>
            <a:fillRect/>
          </a:stretch>
        </p:blipFill>
        <p:spPr bwMode="auto">
          <a:xfrm>
            <a:off x="7204075" y="-5721350"/>
            <a:ext cx="609600" cy="885825"/>
          </a:xfrm>
          <a:prstGeom prst="rect">
            <a:avLst/>
          </a:prstGeom>
          <a:noFill/>
        </p:spPr>
      </p:pic>
      <p:pic>
        <p:nvPicPr>
          <p:cNvPr id="2050" name="Picture 2"/>
          <p:cNvPicPr>
            <a:picLocks noChangeAspect="1" noChangeArrowheads="1"/>
          </p:cNvPicPr>
          <p:nvPr/>
        </p:nvPicPr>
        <p:blipFill>
          <a:blip r:embed="rId3" cstate="print"/>
          <a:srcRect/>
          <a:stretch>
            <a:fillRect/>
          </a:stretch>
        </p:blipFill>
        <p:spPr bwMode="auto">
          <a:xfrm>
            <a:off x="0" y="1844824"/>
            <a:ext cx="9062024" cy="4752528"/>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1" y="0"/>
            <a:ext cx="8832169" cy="14847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0"/>
            <a:ext cx="7362825" cy="45148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7380312" y="609972"/>
            <a:ext cx="1714500" cy="3467100"/>
          </a:xfrm>
          <a:prstGeom prst="rect">
            <a:avLst/>
          </a:prstGeom>
          <a:noFill/>
          <a:ln w="9525">
            <a:noFill/>
            <a:miter lim="800000"/>
            <a:headEnd/>
            <a:tailEnd/>
          </a:ln>
        </p:spPr>
      </p:pic>
      <p:pic>
        <p:nvPicPr>
          <p:cNvPr id="3077" name="Picture 5" descr="http://www.icastelli.org/tecnici/muratura/Vadum_Jacob_01.jpg"/>
          <p:cNvPicPr>
            <a:picLocks noChangeAspect="1" noChangeArrowheads="1"/>
          </p:cNvPicPr>
          <p:nvPr/>
        </p:nvPicPr>
        <p:blipFill>
          <a:blip r:embed="rId4" cstate="print"/>
          <a:srcRect/>
          <a:stretch>
            <a:fillRect/>
          </a:stretch>
        </p:blipFill>
        <p:spPr bwMode="auto">
          <a:xfrm>
            <a:off x="0" y="4581128"/>
            <a:ext cx="3290842" cy="2204864"/>
          </a:xfrm>
          <a:prstGeom prst="rect">
            <a:avLst/>
          </a:prstGeom>
          <a:noFill/>
        </p:spPr>
      </p:pic>
      <p:pic>
        <p:nvPicPr>
          <p:cNvPr id="3079" name="Picture 7" descr="http://vadumiacob.huji.ac.il/images/main_02.jpg">
            <a:hlinkClick r:id="rId5"/>
          </p:cNvPr>
          <p:cNvPicPr>
            <a:picLocks noChangeAspect="1" noChangeArrowheads="1"/>
          </p:cNvPicPr>
          <p:nvPr/>
        </p:nvPicPr>
        <p:blipFill>
          <a:blip r:embed="rId6" cstate="print"/>
          <a:srcRect/>
          <a:stretch>
            <a:fillRect/>
          </a:stretch>
        </p:blipFill>
        <p:spPr bwMode="auto">
          <a:xfrm>
            <a:off x="1895475" y="4581128"/>
            <a:ext cx="7248525" cy="2181226"/>
          </a:xfrm>
          <a:prstGeom prst="rect">
            <a:avLst/>
          </a:prstGeo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6" name="Picture 4" descr="04_05"/>
          <p:cNvPicPr>
            <a:picLocks noChangeAspect="1" noChangeArrowheads="1"/>
          </p:cNvPicPr>
          <p:nvPr/>
        </p:nvPicPr>
        <p:blipFill>
          <a:blip r:embed="rId3" cstate="print"/>
          <a:srcRect/>
          <a:stretch>
            <a:fillRect/>
          </a:stretch>
        </p:blipFill>
        <p:spPr bwMode="auto">
          <a:xfrm>
            <a:off x="-55563" y="-41275"/>
            <a:ext cx="9256713" cy="6942138"/>
          </a:xfrm>
          <a:prstGeom prst="rect">
            <a:avLst/>
          </a:prstGeom>
          <a:noFill/>
        </p:spPr>
      </p:pic>
      <p:sp>
        <p:nvSpPr>
          <p:cNvPr id="141317" name="Text Box 5"/>
          <p:cNvSpPr txBox="1">
            <a:spLocks noChangeArrowheads="1"/>
          </p:cNvSpPr>
          <p:nvPr/>
        </p:nvSpPr>
        <p:spPr bwMode="auto">
          <a:xfrm>
            <a:off x="323850" y="188913"/>
            <a:ext cx="8640763" cy="519112"/>
          </a:xfrm>
          <a:prstGeom prst="rect">
            <a:avLst/>
          </a:prstGeom>
          <a:noFill/>
          <a:ln w="9525">
            <a:noFill/>
            <a:miter lim="800000"/>
            <a:headEnd/>
            <a:tailEnd/>
          </a:ln>
          <a:effectLst/>
        </p:spPr>
        <p:txBody>
          <a:bodyPr>
            <a:spAutoFit/>
          </a:bodyPr>
          <a:lstStyle/>
          <a:p>
            <a:pPr>
              <a:spcBef>
                <a:spcPct val="50000"/>
              </a:spcBef>
            </a:pPr>
            <a:r>
              <a:rPr lang="en-US" sz="2800" b="1">
                <a:latin typeface="Arial" charset="0"/>
              </a:rPr>
              <a:t>LOCATION OF EARTHQUAKE EPICENTRES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1233</TotalTime>
  <Words>2337</Words>
  <Application>Microsoft Office PowerPoint</Application>
  <PresentationFormat>On-screen Show (4:3)</PresentationFormat>
  <Paragraphs>513</Paragraphs>
  <Slides>102</Slides>
  <Notes>79</Notes>
  <HiddenSlides>1</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Office Theme</vt:lpstr>
      <vt:lpstr>Slide 1</vt:lpstr>
      <vt:lpstr>Slide 2</vt:lpstr>
      <vt:lpstr>Slide 3</vt:lpstr>
      <vt:lpstr>Slide 4</vt:lpstr>
      <vt:lpstr>Slide 5</vt:lpstr>
      <vt:lpstr>Slide 6</vt:lpstr>
      <vt:lpstr>Slide 7</vt:lpstr>
      <vt:lpstr>Table 4.3</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Updated Seismic Hazard Assessment – combining all factors Montreal and Ottawa (Atkinson and Goda, 2011)</vt:lpstr>
      <vt:lpstr>Updated Seismic Hazard Assessment – Vancouver (Atkinson and Goda, 2011)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Table 3.1</vt:lpstr>
      <vt:lpstr>Slide 94</vt:lpstr>
      <vt:lpstr>Slide 95</vt:lpstr>
      <vt:lpstr>Slide 96</vt:lpstr>
      <vt:lpstr>Slide 97</vt:lpstr>
      <vt:lpstr>Slide 98</vt:lpstr>
      <vt:lpstr>Slide 99</vt:lpstr>
      <vt:lpstr>Slide 100</vt:lpstr>
      <vt:lpstr>Slide 101</vt:lpstr>
      <vt:lpstr>Slide 102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G Evans</dc:creator>
  <cp:lastModifiedBy>Guest</cp:lastModifiedBy>
  <cp:revision>57</cp:revision>
  <dcterms:created xsi:type="dcterms:W3CDTF">2011-02-01T22:47:03Z</dcterms:created>
  <dcterms:modified xsi:type="dcterms:W3CDTF">2018-01-25T18:44:36Z</dcterms:modified>
</cp:coreProperties>
</file>